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59" r:id="rId4"/>
    <p:sldId id="267" r:id="rId5"/>
    <p:sldId id="257" r:id="rId6"/>
    <p:sldId id="272" r:id="rId7"/>
    <p:sldId id="268" r:id="rId8"/>
    <p:sldId id="270" r:id="rId9"/>
    <p:sldId id="275" r:id="rId10"/>
    <p:sldId id="265" r:id="rId11"/>
    <p:sldId id="273" r:id="rId12"/>
    <p:sldId id="271" r:id="rId13"/>
    <p:sldId id="280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70AD47"/>
    <a:srgbClr val="A9D18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7" autoAdjust="0"/>
    <p:restoredTop sz="94660"/>
  </p:normalViewPr>
  <p:slideViewPr>
    <p:cSldViewPr snapToGrid="0">
      <p:cViewPr>
        <p:scale>
          <a:sx n="93" d="100"/>
          <a:sy n="93" d="100"/>
        </p:scale>
        <p:origin x="13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jcarrico/Downloads/innuca_tmp_GBS.samples_repo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[innuca_tmp_GBS.samples_report.xlsx]Folha1!Tabela Dinâmica1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Folha1!$C$4:$C$8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Folha1!$C$4:$C$8</c:f>
                <c:numCache>
                  <c:formatCode>General</c:formatCode>
                  <c:ptCount val="5"/>
                  <c:pt idx="0">
                    <c:v>0.195300978549166</c:v>
                  </c:pt>
                  <c:pt idx="1">
                    <c:v>0.323921728371416</c:v>
                  </c:pt>
                  <c:pt idx="2">
                    <c:v>0.0209032161271701</c:v>
                  </c:pt>
                  <c:pt idx="3">
                    <c:v>0.263030083830716</c:v>
                  </c:pt>
                  <c:pt idx="4">
                    <c:v>0.315176480545249</c:v>
                  </c:pt>
                </c:numCache>
              </c:numRef>
            </c:plus>
            <c:minus>
              <c:numRef>
                <c:f>Folha1!$C$4:$C$9</c:f>
                <c:numCache>
                  <c:formatCode>General</c:formatCode>
                  <c:ptCount val="6"/>
                  <c:pt idx="0">
                    <c:v>0.195300978549166</c:v>
                  </c:pt>
                  <c:pt idx="1">
                    <c:v>0.323921728371416</c:v>
                  </c:pt>
                  <c:pt idx="2">
                    <c:v>0.0209032161271701</c:v>
                  </c:pt>
                  <c:pt idx="3">
                    <c:v>0.263030083830716</c:v>
                  </c:pt>
                  <c:pt idx="4">
                    <c:v>0.315176480545249</c:v>
                  </c:pt>
                  <c:pt idx="5">
                    <c:v>1.300183226688818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Folha1!$C$4:$C$8</c:f>
              <c:strCache>
                <c:ptCount val="5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strCache>
            </c:strRef>
          </c:cat>
          <c:val>
            <c:numRef>
              <c:f>Folha1!$C$4:$C$8</c:f>
              <c:numCache>
                <c:formatCode>General</c:formatCode>
                <c:ptCount val="5"/>
                <c:pt idx="0">
                  <c:v>11.23483333333333</c:v>
                </c:pt>
                <c:pt idx="1">
                  <c:v>9.247433333333333</c:v>
                </c:pt>
                <c:pt idx="2">
                  <c:v>7.950666666666666</c:v>
                </c:pt>
                <c:pt idx="3">
                  <c:v>7.914633333333333</c:v>
                </c:pt>
                <c:pt idx="4">
                  <c:v>8.250200000000001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B98-4573-AF25-B05DBD6E5CAA}"/>
            </c:ext>
          </c:extLst>
        </c:ser>
        <c:ser>
          <c:idx val="2"/>
          <c:order val="1"/>
          <c:tx>
            <c:strRef>
              <c:f>Folha1!$C$4:$C$8</c:f>
              <c:strCache>
                <c:ptCount val="1"/>
                <c:pt idx="0">
                  <c:v>DesvPad de Total time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Folha1!$C$4:$C$8</c:f>
              <c:strCache>
                <c:ptCount val="5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strCache>
            </c:strRef>
          </c:cat>
          <c:val>
            <c:numRef>
              <c:f>Folha1!$C$4:$C$8</c:f>
              <c:numCache>
                <c:formatCode>General</c:formatCode>
                <c:ptCount val="5"/>
                <c:pt idx="0">
                  <c:v>0.195300978549166</c:v>
                </c:pt>
                <c:pt idx="1">
                  <c:v>0.323921728371416</c:v>
                </c:pt>
                <c:pt idx="2">
                  <c:v>0.0209032161271702</c:v>
                </c:pt>
                <c:pt idx="3">
                  <c:v>0.263030083830716</c:v>
                </c:pt>
                <c:pt idx="4">
                  <c:v>0.315176480545249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B98-4573-AF25-B05DBD6E5CAA}"/>
            </c:ext>
          </c:extLst>
        </c:ser>
        <c:ser>
          <c:idx val="3"/>
          <c:order val="2"/>
          <c:tx>
            <c:strRef>
              <c:f>Folha1!$C$4:$C$8</c:f>
              <c:strCache>
                <c:ptCount val="1"/>
                <c:pt idx="0">
                  <c:v>SPAdes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Folha1!$E$4:$E$8</c:f>
                <c:numCache>
                  <c:formatCode>General</c:formatCode>
                  <c:ptCount val="5"/>
                  <c:pt idx="0">
                    <c:v>0.0506527393138625</c:v>
                  </c:pt>
                  <c:pt idx="1">
                    <c:v>0.0426539043413523</c:v>
                  </c:pt>
                  <c:pt idx="2">
                    <c:v>0.0228657312733572</c:v>
                  </c:pt>
                  <c:pt idx="3">
                    <c:v>0.186265543721257</c:v>
                  </c:pt>
                  <c:pt idx="4">
                    <c:v>0.117042216979868</c:v>
                  </c:pt>
                </c:numCache>
              </c:numRef>
            </c:plus>
            <c:minus>
              <c:numRef>
                <c:f>Folha1!$E$4:$E$8</c:f>
                <c:numCache>
                  <c:formatCode>General</c:formatCode>
                  <c:ptCount val="5"/>
                  <c:pt idx="0">
                    <c:v>0.0506527393138625</c:v>
                  </c:pt>
                  <c:pt idx="1">
                    <c:v>0.0426539043413523</c:v>
                  </c:pt>
                  <c:pt idx="2">
                    <c:v>0.0228657312733572</c:v>
                  </c:pt>
                  <c:pt idx="3">
                    <c:v>0.186265543721257</c:v>
                  </c:pt>
                  <c:pt idx="4">
                    <c:v>0.117042216979868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Folha1!$C$4:$C$8</c:f>
              <c:strCache>
                <c:ptCount val="5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strCache>
            </c:strRef>
          </c:cat>
          <c:val>
            <c:numRef>
              <c:f>Folha1!$C$4:$C$8</c:f>
              <c:numCache>
                <c:formatCode>General</c:formatCode>
                <c:ptCount val="5"/>
                <c:pt idx="0">
                  <c:v>6.07953333333334</c:v>
                </c:pt>
                <c:pt idx="1">
                  <c:v>4.8166</c:v>
                </c:pt>
                <c:pt idx="2">
                  <c:v>4.0984</c:v>
                </c:pt>
                <c:pt idx="3">
                  <c:v>4.380466666666667</c:v>
                </c:pt>
                <c:pt idx="4">
                  <c:v>4.848466666666666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B98-4573-AF25-B05DBD6E5CAA}"/>
            </c:ext>
          </c:extLst>
        </c:ser>
        <c:ser>
          <c:idx val="1"/>
          <c:order val="3"/>
          <c:tx>
            <c:strRef>
              <c:f>Folha1!$C$4:$C$8</c:f>
              <c:strCache>
                <c:ptCount val="1"/>
                <c:pt idx="0">
                  <c:v>DesvPad de SPAdes time</c:v>
                </c:pt>
              </c:strCache>
            </c:strRef>
          </c:tx>
          <c:spPr>
            <a:ln w="28575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Folha1!$C$4:$C$8</c:f>
              <c:strCache>
                <c:ptCount val="5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strCache>
            </c:strRef>
          </c:cat>
          <c:val>
            <c:numRef>
              <c:f>Folha1!$C$4:$C$8</c:f>
              <c:numCache>
                <c:formatCode>General</c:formatCode>
                <c:ptCount val="5"/>
                <c:pt idx="0">
                  <c:v>0.0506527393138625</c:v>
                </c:pt>
                <c:pt idx="1">
                  <c:v>0.0426539043413523</c:v>
                </c:pt>
                <c:pt idx="2">
                  <c:v>0.0228657312733572</c:v>
                </c:pt>
                <c:pt idx="3">
                  <c:v>0.186265543721257</c:v>
                </c:pt>
                <c:pt idx="4">
                  <c:v>0.117042216979868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F-BB98-4573-AF25-B05DBD6E5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36878704"/>
        <c:axId val="-1536920016"/>
      </c:lineChart>
      <c:catAx>
        <c:axId val="-1536878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CPUs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36920016"/>
        <c:crosses val="autoZero"/>
        <c:auto val="1"/>
        <c:lblAlgn val="ctr"/>
        <c:lblOffset val="100"/>
        <c:noMultiLvlLbl val="0"/>
      </c:catAx>
      <c:valAx>
        <c:axId val="-153692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Run time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3687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40B76-0D7A-3B48-B3AA-8130F421FE4F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AFD8F-5E32-DC42-9428-A0855070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13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0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97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34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21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674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23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28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74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A9836-6EBD-43CB-8DE2-C6CA74CF6449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85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-UMMI/INNUca" TargetMode="External"/><Relationship Id="rId3" Type="http://schemas.openxmlformats.org/officeDocument/2006/relationships/hyperlink" Target="https://github.com/ODiogoSilva/innuca-n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g"/><Relationship Id="rId6" Type="http://schemas.openxmlformats.org/officeDocument/2006/relationships/image" Target="../media/image32.png"/><Relationship Id="rId7" Type="http://schemas.openxmlformats.org/officeDocument/2006/relationships/image" Target="../media/image33.jpg"/><Relationship Id="rId8" Type="http://schemas.openxmlformats.org/officeDocument/2006/relationships/image" Target="../media/image34.jpg"/><Relationship Id="rId9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41910" y="958672"/>
            <a:ext cx="7594754" cy="2387600"/>
          </a:xfrm>
        </p:spPr>
        <p:txBody>
          <a:bodyPr>
            <a:normAutofit fontScale="90000"/>
          </a:bodyPr>
          <a:lstStyle/>
          <a:p>
            <a:r>
              <a:rPr lang="en-GB" b="1" i="1" dirty="0" smtClean="0"/>
              <a:t>De novo </a:t>
            </a:r>
            <a:r>
              <a:rPr lang="en-GB" b="1" dirty="0" smtClean="0"/>
              <a:t>assembly of bacterial genomes with INNUCA pipeline</a:t>
            </a:r>
            <a:endParaRPr lang="en-GB" b="1" i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3941015" y="5509968"/>
            <a:ext cx="399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João André Carriço </a:t>
            </a:r>
            <a:r>
              <a:rPr lang="pt-PT" dirty="0" err="1" smtClean="0"/>
              <a:t>and</a:t>
            </a:r>
            <a:r>
              <a:rPr lang="pt-PT" dirty="0" smtClean="0"/>
              <a:t> Miguel Machado</a:t>
            </a:r>
            <a:endParaRPr lang="pt-PT" dirty="0"/>
          </a:p>
          <a:p>
            <a:pPr algn="ctr"/>
            <a:r>
              <a:rPr lang="pt-PT" dirty="0" smtClean="0"/>
              <a:t>24/10/2017</a:t>
            </a:r>
            <a:endParaRPr lang="pt-PT" dirty="0"/>
          </a:p>
        </p:txBody>
      </p:sp>
      <p:sp>
        <p:nvSpPr>
          <p:cNvPr id="6" name="Retângulo 5"/>
          <p:cNvSpPr/>
          <p:nvPr/>
        </p:nvSpPr>
        <p:spPr>
          <a:xfrm>
            <a:off x="2141910" y="3724985"/>
            <a:ext cx="72813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From genomics to metagenomics</a:t>
            </a:r>
            <a:endParaRPr lang="en-US" dirty="0"/>
          </a:p>
          <a:p>
            <a:pPr algn="ctr"/>
            <a:r>
              <a:rPr lang="pt-PT" sz="1600" dirty="0" smtClean="0"/>
              <a:t>11-15 </a:t>
            </a:r>
            <a:r>
              <a:rPr lang="pt-PT" sz="1600" dirty="0" err="1" smtClean="0"/>
              <a:t>December</a:t>
            </a:r>
            <a:r>
              <a:rPr lang="pt-PT" sz="1600" dirty="0" smtClean="0"/>
              <a:t> 2017</a:t>
            </a:r>
          </a:p>
          <a:p>
            <a:pPr algn="ctr"/>
            <a:r>
              <a:rPr lang="pt-PT" sz="1600" dirty="0" err="1" smtClean="0"/>
              <a:t>University</a:t>
            </a:r>
            <a:r>
              <a:rPr lang="pt-PT" sz="1600" dirty="0" smtClean="0"/>
              <a:t> </a:t>
            </a:r>
            <a:r>
              <a:rPr lang="pt-PT" sz="1600" dirty="0" err="1" smtClean="0"/>
              <a:t>of</a:t>
            </a:r>
            <a:r>
              <a:rPr lang="pt-PT" sz="1600" dirty="0" smtClean="0"/>
              <a:t> </a:t>
            </a:r>
            <a:r>
              <a:rPr lang="pt-PT" sz="1600" dirty="0" err="1" smtClean="0"/>
              <a:t>Helsiki</a:t>
            </a:r>
            <a:endParaRPr lang="pt-PT" sz="1600" dirty="0" smtClean="0"/>
          </a:p>
          <a:p>
            <a:pPr algn="ctr"/>
            <a:endParaRPr lang="pt-PT" sz="16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4" t="16863" r="8469" b="17221"/>
          <a:stretch/>
        </p:blipFill>
        <p:spPr>
          <a:xfrm>
            <a:off x="9048932" y="6251088"/>
            <a:ext cx="1469505" cy="5730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533" y="6005110"/>
            <a:ext cx="1253731" cy="97813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963" y="5646592"/>
            <a:ext cx="765260" cy="12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8958"/>
            <a:ext cx="10515600" cy="1325563"/>
          </a:xfrm>
        </p:spPr>
        <p:txBody>
          <a:bodyPr/>
          <a:lstStyle/>
          <a:p>
            <a:r>
              <a:rPr lang="pt-PT" b="1" dirty="0"/>
              <a:t>QA/QC: </a:t>
            </a:r>
            <a:r>
              <a:rPr lang="pt-PT" b="1" dirty="0" err="1"/>
              <a:t>Whole</a:t>
            </a:r>
            <a:r>
              <a:rPr lang="pt-PT" b="1" dirty="0"/>
              <a:t> </a:t>
            </a:r>
            <a:r>
              <a:rPr lang="pt-PT" b="1" dirty="0" err="1"/>
              <a:t>Genome</a:t>
            </a:r>
            <a:r>
              <a:rPr lang="pt-PT" b="1" dirty="0"/>
              <a:t> </a:t>
            </a:r>
            <a:r>
              <a:rPr lang="pt-PT" b="1" dirty="0" err="1"/>
              <a:t>Sequencing</a:t>
            </a:r>
            <a:r>
              <a:rPr lang="pt-PT" b="1" dirty="0"/>
              <a:t> </a:t>
            </a:r>
            <a:r>
              <a:rPr lang="pt-PT" b="1" dirty="0" err="1"/>
              <a:t>context</a:t>
            </a:r>
            <a:endParaRPr lang="en-GB" b="1" dirty="0"/>
          </a:p>
        </p:txBody>
      </p:sp>
      <p:pic>
        <p:nvPicPr>
          <p:cNvPr id="57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0"/>
          <a:stretch/>
        </p:blipFill>
        <p:spPr>
          <a:xfrm>
            <a:off x="111678" y="1714863"/>
            <a:ext cx="4880668" cy="3952067"/>
          </a:xfrm>
          <a:prstGeom prst="rect">
            <a:avLst/>
          </a:prstGeom>
        </p:spPr>
      </p:pic>
      <p:pic>
        <p:nvPicPr>
          <p:cNvPr id="58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5"/>
          <a:stretch/>
        </p:blipFill>
        <p:spPr>
          <a:xfrm>
            <a:off x="4992346" y="1425506"/>
            <a:ext cx="4398082" cy="3916440"/>
          </a:xfrm>
          <a:prstGeom prst="rect">
            <a:avLst/>
          </a:prstGeom>
        </p:spPr>
      </p:pic>
      <p:sp>
        <p:nvSpPr>
          <p:cNvPr id="59" name="TextBox 4"/>
          <p:cNvSpPr txBox="1"/>
          <p:nvPr/>
        </p:nvSpPr>
        <p:spPr>
          <a:xfrm>
            <a:off x="375621" y="1359858"/>
            <a:ext cx="248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“Raw” </a:t>
            </a:r>
            <a:r>
              <a:rPr lang="en-US" b="1" dirty="0" err="1"/>
              <a:t>SPAdes</a:t>
            </a:r>
            <a:r>
              <a:rPr lang="en-US" b="1" dirty="0"/>
              <a:t> assembly</a:t>
            </a:r>
          </a:p>
        </p:txBody>
      </p:sp>
      <p:sp>
        <p:nvSpPr>
          <p:cNvPr id="60" name="TextBox 5"/>
          <p:cNvSpPr txBox="1"/>
          <p:nvPr/>
        </p:nvSpPr>
        <p:spPr>
          <a:xfrm>
            <a:off x="5034475" y="135985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INNUCA assembly</a:t>
            </a:r>
            <a:endParaRPr lang="en-US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8744921" y="2460430"/>
            <a:ext cx="221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Well clustered groups</a:t>
            </a:r>
          </a:p>
        </p:txBody>
      </p:sp>
      <p:sp>
        <p:nvSpPr>
          <p:cNvPr id="61" name="Rectangle 10"/>
          <p:cNvSpPr/>
          <p:nvPr/>
        </p:nvSpPr>
        <p:spPr>
          <a:xfrm>
            <a:off x="5948981" y="4910954"/>
            <a:ext cx="511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dirty="0"/>
              <a:t>QA/QC is </a:t>
            </a:r>
            <a:r>
              <a:rPr lang="fi-FI" sz="2400" dirty="0" err="1"/>
              <a:t>critical</a:t>
            </a:r>
            <a:r>
              <a:rPr lang="fi-FI" sz="2400" dirty="0"/>
              <a:t> for </a:t>
            </a:r>
            <a:r>
              <a:rPr lang="fi-FI" sz="2400" dirty="0" err="1"/>
              <a:t>high</a:t>
            </a:r>
            <a:r>
              <a:rPr lang="fi-FI" sz="2400" dirty="0"/>
              <a:t> </a:t>
            </a:r>
            <a:r>
              <a:rPr lang="fi-FI" sz="2400" dirty="0" err="1"/>
              <a:t>quality</a:t>
            </a:r>
            <a:r>
              <a:rPr lang="fi-FI" sz="2400" dirty="0"/>
              <a:t> </a:t>
            </a:r>
            <a:r>
              <a:rPr lang="fi-FI" sz="2400" dirty="0" err="1"/>
              <a:t>results</a:t>
            </a:r>
            <a:endParaRPr lang="en-US" sz="2400" dirty="0"/>
          </a:p>
        </p:txBody>
      </p:sp>
      <p:sp>
        <p:nvSpPr>
          <p:cNvPr id="62" name="Rectangle 13"/>
          <p:cNvSpPr/>
          <p:nvPr/>
        </p:nvSpPr>
        <p:spPr>
          <a:xfrm>
            <a:off x="5948981" y="5372619"/>
            <a:ext cx="636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Incorrectly processed data or circumventing of quality assessment can lead to incorrect results</a:t>
            </a:r>
          </a:p>
        </p:txBody>
      </p:sp>
    </p:spTree>
    <p:extLst>
      <p:ext uri="{BB962C8B-B14F-4D97-AF65-F5344CB8AC3E}">
        <p14:creationId xmlns:p14="http://schemas.microsoft.com/office/powerpoint/2010/main" val="140806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7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1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5A572900-54C7-41D0-908B-549F5D6477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350891"/>
              </p:ext>
            </p:extLst>
          </p:nvPr>
        </p:nvGraphicFramePr>
        <p:xfrm>
          <a:off x="3999230" y="1143000"/>
          <a:ext cx="778637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4720"/>
            <a:ext cx="10515600" cy="1325563"/>
          </a:xfrm>
        </p:spPr>
        <p:txBody>
          <a:bodyPr/>
          <a:lstStyle/>
          <a:p>
            <a:r>
              <a:rPr lang="pt-PT" b="1" dirty="0" err="1" smtClean="0"/>
              <a:t>INNUca</a:t>
            </a:r>
            <a:r>
              <a:rPr lang="pt-PT" b="1" dirty="0" smtClean="0"/>
              <a:t> </a:t>
            </a:r>
            <a:r>
              <a:rPr lang="pt-PT" b="1" dirty="0" err="1" smtClean="0"/>
              <a:t>Benchmark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90500" y="1875135"/>
            <a:ext cx="355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5 runs of the same sample</a:t>
            </a:r>
          </a:p>
          <a:p>
            <a:endParaRPr lang="en-US" dirty="0" smtClean="0"/>
          </a:p>
          <a:p>
            <a:r>
              <a:rPr lang="en-US" dirty="0"/>
              <a:t>Intel® </a:t>
            </a:r>
            <a:r>
              <a:rPr lang="en-US" dirty="0" err="1"/>
              <a:t>XeonTM</a:t>
            </a:r>
            <a:r>
              <a:rPr lang="en-US" dirty="0"/>
              <a:t> E5-2630 v4 </a:t>
            </a:r>
            <a:r>
              <a:rPr lang="en-US" dirty="0" smtClean="0"/>
              <a:t>@ 2.20GHz CPUs, 128Gb </a:t>
            </a:r>
            <a:r>
              <a:rPr lang="en-US" dirty="0"/>
              <a:t>RAM and an SSD distributed storage in RAID1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assembly size: 2017926 </a:t>
            </a:r>
            <a:r>
              <a:rPr lang="en-US" dirty="0" err="1" smtClean="0"/>
              <a:t>bp</a:t>
            </a:r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/>
              <a:t>estimated coverage: </a:t>
            </a:r>
            <a:r>
              <a:rPr lang="en-US" dirty="0" smtClean="0"/>
              <a:t>115.2x</a:t>
            </a:r>
          </a:p>
          <a:p>
            <a:r>
              <a:rPr lang="en-US" dirty="0" smtClean="0"/>
              <a:t>Second </a:t>
            </a:r>
            <a:r>
              <a:rPr lang="en-US" dirty="0"/>
              <a:t>estimated coverage: </a:t>
            </a:r>
            <a:r>
              <a:rPr lang="en-US" dirty="0" smtClean="0"/>
              <a:t>87.2x</a:t>
            </a:r>
          </a:p>
          <a:p>
            <a:r>
              <a:rPr lang="en-US" dirty="0" smtClean="0"/>
              <a:t>Assembly </a:t>
            </a:r>
            <a:r>
              <a:rPr lang="en-US" dirty="0"/>
              <a:t>coverage: </a:t>
            </a:r>
            <a:r>
              <a:rPr lang="en-US" dirty="0" smtClean="0"/>
              <a:t>90.35x</a:t>
            </a:r>
          </a:p>
        </p:txBody>
      </p:sp>
    </p:spTree>
    <p:extLst>
      <p:ext uri="{BB962C8B-B14F-4D97-AF65-F5344CB8AC3E}">
        <p14:creationId xmlns:p14="http://schemas.microsoft.com/office/powerpoint/2010/main" val="8757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720"/>
            <a:ext cx="10515600" cy="1325563"/>
          </a:xfrm>
        </p:spPr>
        <p:txBody>
          <a:bodyPr/>
          <a:lstStyle/>
          <a:p>
            <a:r>
              <a:rPr lang="pt-PT" b="1" dirty="0" err="1" smtClean="0"/>
              <a:t>INNUca</a:t>
            </a:r>
            <a:r>
              <a:rPr lang="pt-PT" b="1" dirty="0" smtClean="0"/>
              <a:t> output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57896" y="151964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09450" y="5799090"/>
            <a:ext cx="6918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20-40 mins per strain (60x-100x coverage; 8 CPUs)</a:t>
            </a:r>
          </a:p>
          <a:p>
            <a:r>
              <a:rPr lang="en-US" dirty="0"/>
              <a:t>High Performance Cluster:</a:t>
            </a:r>
          </a:p>
          <a:p>
            <a:r>
              <a:rPr lang="en-US" dirty="0"/>
              <a:t>6-7 nodes, 244 CPUs used : 3h57m for 124 </a:t>
            </a:r>
            <a:r>
              <a:rPr lang="en-US" i="1" dirty="0"/>
              <a:t>E.coli ~=1.9 </a:t>
            </a:r>
            <a:r>
              <a:rPr lang="en-US" dirty="0"/>
              <a:t>mins per strain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45672"/>
            <a:ext cx="9144000" cy="196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00" y="2044750"/>
            <a:ext cx="5975018" cy="297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6679" y="502328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Benchmark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68490" y="2184062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Contamination and </a:t>
            </a:r>
          </a:p>
          <a:p>
            <a:r>
              <a:rPr lang="en-US" sz="1400" b="1" dirty="0"/>
              <a:t>multi-strain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6453" y="5357061"/>
            <a:ext cx="3598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</a:t>
            </a:r>
            <a:r>
              <a:rPr lang="en-US" dirty="0" smtClean="0"/>
              <a:t> filtering: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GC content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coverage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Length ( min = max(read length)) 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 rot="10800000">
            <a:off x="5153838" y="4551850"/>
            <a:ext cx="427383" cy="59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8382425" y="4551850"/>
            <a:ext cx="427383" cy="59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6913838" y="4551850"/>
            <a:ext cx="427383" cy="59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9421518" y="4551850"/>
            <a:ext cx="427383" cy="59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8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 smtClean="0"/>
              <a:t>Conclusions</a:t>
            </a:r>
            <a:r>
              <a:rPr lang="pt-PT" b="1" dirty="0" smtClean="0"/>
              <a:t> </a:t>
            </a:r>
            <a:r>
              <a:rPr lang="pt-PT" b="1" dirty="0" err="1" smtClean="0"/>
              <a:t>and</a:t>
            </a:r>
            <a:r>
              <a:rPr lang="pt-PT" b="1" dirty="0" smtClean="0"/>
              <a:t> Future </a:t>
            </a:r>
            <a:r>
              <a:rPr lang="pt-PT" b="1" dirty="0" err="1" smtClean="0"/>
              <a:t>Work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14376" y="1325563"/>
            <a:ext cx="1132998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INNUCA offers an efficient bacterial </a:t>
            </a:r>
            <a:r>
              <a:rPr lang="en-US" sz="2200" i="1" dirty="0" smtClean="0"/>
              <a:t>de novo </a:t>
            </a:r>
            <a:r>
              <a:rPr lang="en-US" sz="2200" dirty="0" smtClean="0"/>
              <a:t>assembly pipeline with integrated </a:t>
            </a:r>
            <a:r>
              <a:rPr lang="en-US" sz="2200" smtClean="0"/>
              <a:t>QA/QC steps 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Integration with a workflow manager (</a:t>
            </a:r>
            <a:r>
              <a:rPr lang="en-US" sz="2200" dirty="0" err="1" smtClean="0"/>
              <a:t>nextflow.io</a:t>
            </a:r>
            <a:r>
              <a:rPr lang="en-US" sz="2200" dirty="0" smtClean="0"/>
              <a:t>) greatly increases the flexibility, standardization, troubleshooting and reporting 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Use of HPCs allow for excellent average analysis times 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INNUCA is open-source and available </a:t>
            </a:r>
            <a:r>
              <a:rPr lang="en-US" sz="2200" dirty="0"/>
              <a:t>in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github.com/B-UMMI/INNUca</a:t>
            </a:r>
            <a:r>
              <a:rPr lang="en-US" sz="2200" dirty="0" smtClean="0"/>
              <a:t> ; </a:t>
            </a:r>
            <a:r>
              <a:rPr lang="en-US" sz="2200" dirty="0"/>
              <a:t>INNUCA-</a:t>
            </a:r>
            <a:r>
              <a:rPr lang="en-US" sz="2200" dirty="0" err="1"/>
              <a:t>nextflow</a:t>
            </a:r>
            <a:r>
              <a:rPr lang="en-US" sz="2200" dirty="0"/>
              <a:t> is </a:t>
            </a:r>
            <a:r>
              <a:rPr lang="en-US" sz="2200" dirty="0" smtClean="0"/>
              <a:t>also open-source and </a:t>
            </a:r>
            <a:r>
              <a:rPr lang="en-US" sz="2200" dirty="0"/>
              <a:t>available in  </a:t>
            </a:r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github.com/ODiogoSilva/innuca-nf</a:t>
            </a:r>
            <a:r>
              <a:rPr lang="en-US" sz="22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Future work will use k-</a:t>
            </a:r>
            <a:r>
              <a:rPr lang="en-US" sz="2200" dirty="0" err="1" smtClean="0"/>
              <a:t>mer</a:t>
            </a:r>
            <a:r>
              <a:rPr lang="en-US" sz="2200" dirty="0" smtClean="0"/>
              <a:t> methods on reads for automatic species identification and subsequence genome size estimation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646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Acknowledgments</a:t>
            </a:r>
          </a:p>
        </p:txBody>
      </p:sp>
      <p:pic>
        <p:nvPicPr>
          <p:cNvPr id="6" name="Shape 430" descr="ummi1small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2250" y="5688513"/>
            <a:ext cx="762000" cy="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31" descr="LOGO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3006" y="5688242"/>
            <a:ext cx="1726500" cy="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32" descr="logo_im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1201" y="5778555"/>
            <a:ext cx="16884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33" descr="customLogo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4945" y="102501"/>
            <a:ext cx="4737339" cy="138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434" descr="logo-f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2120" y="5615749"/>
            <a:ext cx="1546799" cy="9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35" descr="ULISBOA_VERTICAL_RGB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9632" y="5713999"/>
            <a:ext cx="631098" cy="88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30920" y="5138744"/>
            <a:ext cx="3742800" cy="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438"/>
          <p:cNvSpPr txBox="1"/>
          <p:nvPr/>
        </p:nvSpPr>
        <p:spPr>
          <a:xfrm>
            <a:off x="215041" y="5048017"/>
            <a:ext cx="4305300" cy="4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pt-PT" sz="1200" b="1" dirty="0" err="1">
                <a:solidFill>
                  <a:srgbClr val="333333"/>
                </a:solidFill>
                <a:highlight>
                  <a:srgbClr val="FFFFFF"/>
                </a:highlight>
              </a:rPr>
              <a:t>Disclaimer</a:t>
            </a:r>
            <a:endParaRPr lang="pt-PT" sz="1200" b="1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conclusions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findings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and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opinions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expressed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in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this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presentation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reflect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only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view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INNUENDO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consortium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members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and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official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position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European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Food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Safety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Authority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nor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Government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Basque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Country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that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are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responsible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for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any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use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that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may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be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made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information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contain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992510" y="1919382"/>
            <a:ext cx="22076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PT" dirty="0" smtClean="0"/>
              <a:t>Miguel Machado (UL</a:t>
            </a:r>
            <a:r>
              <a:rPr lang="pt-PT" dirty="0"/>
              <a:t>)</a:t>
            </a:r>
            <a:br>
              <a:rPr lang="pt-PT" dirty="0"/>
            </a:br>
            <a:r>
              <a:rPr lang="pt-PT" dirty="0" err="1"/>
              <a:t>Mirko</a:t>
            </a:r>
            <a:r>
              <a:rPr lang="pt-PT" dirty="0"/>
              <a:t> Rossi (UH)</a:t>
            </a:r>
          </a:p>
          <a:p>
            <a:pPr>
              <a:lnSpc>
                <a:spcPct val="200000"/>
              </a:lnSpc>
            </a:pPr>
            <a:r>
              <a:rPr lang="pt-PT" dirty="0"/>
              <a:t>Mário Ramírez (UL)</a:t>
            </a:r>
          </a:p>
          <a:p>
            <a:pPr>
              <a:lnSpc>
                <a:spcPct val="200000"/>
              </a:lnSpc>
            </a:pPr>
            <a:r>
              <a:rPr lang="pt-PT" dirty="0"/>
              <a:t>Mickael Silva (UL)</a:t>
            </a:r>
          </a:p>
        </p:txBody>
      </p:sp>
      <p:sp>
        <p:nvSpPr>
          <p:cNvPr id="5" name="Retângulo 4"/>
          <p:cNvSpPr/>
          <p:nvPr/>
        </p:nvSpPr>
        <p:spPr>
          <a:xfrm>
            <a:off x="3806320" y="191938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pt-PT" dirty="0"/>
              <a:t>Bruno Gonçalves (UL</a:t>
            </a:r>
            <a:r>
              <a:rPr lang="pt-PT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pt-PT" dirty="0" smtClean="0"/>
              <a:t>Diogo N Silva (UL)</a:t>
            </a:r>
            <a:endParaRPr lang="pt-PT" dirty="0"/>
          </a:p>
          <a:p>
            <a:pPr>
              <a:lnSpc>
                <a:spcPct val="200000"/>
              </a:lnSpc>
            </a:pPr>
            <a:r>
              <a:rPr lang="pt-PT" dirty="0"/>
              <a:t>Inês Mendes (UL)</a:t>
            </a:r>
          </a:p>
          <a:p>
            <a:pPr>
              <a:lnSpc>
                <a:spcPct val="200000"/>
              </a:lnSpc>
            </a:pPr>
            <a:r>
              <a:rPr lang="pt-PT" dirty="0"/>
              <a:t>Vítor Borges (INSA)</a:t>
            </a:r>
          </a:p>
          <a:p>
            <a:pPr>
              <a:lnSpc>
                <a:spcPct val="200000"/>
              </a:lnSpc>
            </a:pPr>
            <a:r>
              <a:rPr lang="pt-PT" dirty="0"/>
              <a:t>Jani </a:t>
            </a:r>
            <a:r>
              <a:rPr lang="pt-PT" dirty="0" err="1"/>
              <a:t>Halkilahti</a:t>
            </a:r>
            <a:r>
              <a:rPr lang="pt-PT" dirty="0"/>
              <a:t> (THL)</a:t>
            </a:r>
            <a:endParaRPr lang="en-GB" dirty="0"/>
          </a:p>
        </p:txBody>
      </p:sp>
      <p:sp>
        <p:nvSpPr>
          <p:cNvPr id="13" name="Retângulo 12"/>
          <p:cNvSpPr/>
          <p:nvPr/>
        </p:nvSpPr>
        <p:spPr>
          <a:xfrm>
            <a:off x="6595519" y="1613541"/>
            <a:ext cx="54267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latin typeface="Arial" panose="020B0604020202020204" pitchFamily="34" charset="0"/>
                <a:ea typeface="Arial" panose="020B0604020202020204" pitchFamily="34" charset="0"/>
              </a:rPr>
              <a:t>INNUENDO project</a:t>
            </a:r>
          </a:p>
          <a:p>
            <a:pPr algn="r"/>
            <a:r>
              <a:rPr lang="en-GB" sz="1400" dirty="0">
                <a:latin typeface="Arial" panose="020B0604020202020204" pitchFamily="34" charset="0"/>
                <a:ea typeface="Arial" panose="020B0604020202020204" pitchFamily="34" charset="0"/>
              </a:rPr>
              <a:t>[European Food Safety Authority, GP/EFSA/AFSCO/2015/01/CT2]</a:t>
            </a:r>
            <a:endParaRPr lang="en-GB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245" y="3702041"/>
            <a:ext cx="3486150" cy="1175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0901" y="252473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/>
              <a:t>BACGENTRACK project </a:t>
            </a:r>
            <a:r>
              <a:rPr lang="en-US"/>
              <a:t>[FCT / Scientific and Technological Research Council of Turkey (</a:t>
            </a:r>
            <a:r>
              <a:rPr lang="en-US" dirty="0" err="1"/>
              <a:t>Türkiye</a:t>
            </a:r>
            <a:r>
              <a:rPr lang="en-US" dirty="0"/>
              <a:t> </a:t>
            </a:r>
            <a:r>
              <a:rPr lang="en-US" dirty="0" err="1"/>
              <a:t>Bilimsel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Teknolojik</a:t>
            </a:r>
            <a:r>
              <a:rPr lang="en-US" dirty="0"/>
              <a:t> </a:t>
            </a:r>
            <a:r>
              <a:rPr lang="en-US" dirty="0" err="1"/>
              <a:t>Araştırma</a:t>
            </a:r>
            <a:r>
              <a:rPr lang="en-US" dirty="0"/>
              <a:t> </a:t>
            </a:r>
            <a:r>
              <a:rPr lang="en-US" dirty="0" err="1"/>
              <a:t>Kurumu</a:t>
            </a:r>
            <a:r>
              <a:rPr lang="en-US" dirty="0"/>
              <a:t>, TÜBİTAK), TUBITAK/0004/2014]</a:t>
            </a:r>
          </a:p>
        </p:txBody>
      </p:sp>
    </p:spTree>
    <p:extLst>
      <p:ext uri="{BB962C8B-B14F-4D97-AF65-F5344CB8AC3E}">
        <p14:creationId xmlns:p14="http://schemas.microsoft.com/office/powerpoint/2010/main" val="342291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5480" y="23634"/>
            <a:ext cx="10515600" cy="1325563"/>
          </a:xfrm>
        </p:spPr>
        <p:txBody>
          <a:bodyPr/>
          <a:lstStyle/>
          <a:p>
            <a:r>
              <a:rPr lang="pt-PT" dirty="0" err="1" smtClean="0"/>
              <a:t>Whole</a:t>
            </a:r>
            <a:r>
              <a:rPr lang="pt-PT" dirty="0" smtClean="0"/>
              <a:t>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 smtClean="0"/>
              <a:t>Sequencing</a:t>
            </a:r>
            <a:r>
              <a:rPr lang="pt-PT" dirty="0" smtClean="0"/>
              <a:t>: </a:t>
            </a:r>
            <a:r>
              <a:rPr lang="pt-PT" dirty="0" err="1" smtClean="0"/>
              <a:t>Need</a:t>
            </a:r>
            <a:r>
              <a:rPr lang="pt-PT" dirty="0" smtClean="0"/>
              <a:t> for QA/QC</a:t>
            </a:r>
            <a:endParaRPr lang="en-GB" dirty="0"/>
          </a:p>
        </p:txBody>
      </p:sp>
      <p:pic>
        <p:nvPicPr>
          <p:cNvPr id="7" name="Picture 2" descr=" Whole Genome Sequencing Process - WGS is a laboratory procedure that determines the order of bases in the genome of an organism in one process. WGS provides a very precise DNS fingerprint that can help link cases to one another allowing an outbreak to be detected and solved soon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68" y="1297598"/>
            <a:ext cx="8057457" cy="538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8337147" y="6583474"/>
            <a:ext cx="3993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https://www.cdc.gov/</a:t>
            </a:r>
            <a:r>
              <a:rPr lang="en-GB" sz="1200" dirty="0"/>
              <a:t>pulsenet</a:t>
            </a:r>
            <a:r>
              <a:rPr lang="en-GB" sz="1400" dirty="0"/>
              <a:t>/pathogens/wgs.html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47716" y="2819467"/>
            <a:ext cx="16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Contamination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2429128" y="650247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Mislabelling</a:t>
            </a:r>
          </a:p>
        </p:txBody>
      </p:sp>
      <p:sp>
        <p:nvSpPr>
          <p:cNvPr id="20" name="CaixaDeTexto 19"/>
          <p:cNvSpPr txBox="1"/>
          <p:nvPr/>
        </p:nvSpPr>
        <p:spPr>
          <a:xfrm rot="16200000">
            <a:off x="2619854" y="5551137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50" b="1" dirty="0">
                <a:solidFill>
                  <a:schemeClr val="bg1"/>
                </a:solidFill>
              </a:rPr>
              <a:t>E. </a:t>
            </a:r>
            <a:r>
              <a:rPr lang="pt-PT" sz="1050" b="1" dirty="0" err="1">
                <a:solidFill>
                  <a:schemeClr val="bg1"/>
                </a:solidFill>
              </a:rPr>
              <a:t>coli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342198" y="5079300"/>
            <a:ext cx="877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50" b="1" dirty="0"/>
              <a:t>E. </a:t>
            </a:r>
            <a:r>
              <a:rPr lang="pt-PT" sz="1050" b="1" dirty="0" err="1"/>
              <a:t>fergusonii</a:t>
            </a:r>
            <a:endParaRPr lang="en-GB" sz="1050" b="1" dirty="0"/>
          </a:p>
        </p:txBody>
      </p:sp>
      <p:sp>
        <p:nvSpPr>
          <p:cNvPr id="22" name="Oval 21"/>
          <p:cNvSpPr/>
          <p:nvPr/>
        </p:nvSpPr>
        <p:spPr>
          <a:xfrm>
            <a:off x="2748094" y="3188799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2885351" y="3146240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2793813" y="3165939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2839532" y="3154510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2930970" y="3154510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orma livre: Forma 23"/>
          <p:cNvSpPr/>
          <p:nvPr/>
        </p:nvSpPr>
        <p:spPr>
          <a:xfrm>
            <a:off x="6435125" y="6018119"/>
            <a:ext cx="415637" cy="274616"/>
          </a:xfrm>
          <a:custGeom>
            <a:avLst/>
            <a:gdLst>
              <a:gd name="connsiteX0" fmla="*/ 0 w 415637"/>
              <a:gd name="connsiteY0" fmla="*/ 141612 h 274616"/>
              <a:gd name="connsiteX1" fmla="*/ 8313 w 415637"/>
              <a:gd name="connsiteY1" fmla="*/ 199801 h 274616"/>
              <a:gd name="connsiteX2" fmla="*/ 49877 w 415637"/>
              <a:gd name="connsiteY2" fmla="*/ 241365 h 274616"/>
              <a:gd name="connsiteX3" fmla="*/ 99753 w 415637"/>
              <a:gd name="connsiteY3" fmla="*/ 274616 h 274616"/>
              <a:gd name="connsiteX4" fmla="*/ 157942 w 415637"/>
              <a:gd name="connsiteY4" fmla="*/ 266303 h 274616"/>
              <a:gd name="connsiteX5" fmla="*/ 199506 w 415637"/>
              <a:gd name="connsiteY5" fmla="*/ 233052 h 274616"/>
              <a:gd name="connsiteX6" fmla="*/ 216131 w 415637"/>
              <a:gd name="connsiteY6" fmla="*/ 199801 h 274616"/>
              <a:gd name="connsiteX7" fmla="*/ 232757 w 415637"/>
              <a:gd name="connsiteY7" fmla="*/ 149925 h 274616"/>
              <a:gd name="connsiteX8" fmla="*/ 241069 w 415637"/>
              <a:gd name="connsiteY8" fmla="*/ 16921 h 274616"/>
              <a:gd name="connsiteX9" fmla="*/ 266008 w 415637"/>
              <a:gd name="connsiteY9" fmla="*/ 296 h 274616"/>
              <a:gd name="connsiteX10" fmla="*/ 315884 w 415637"/>
              <a:gd name="connsiteY10" fmla="*/ 8608 h 274616"/>
              <a:gd name="connsiteX11" fmla="*/ 340822 w 415637"/>
              <a:gd name="connsiteY11" fmla="*/ 16921 h 274616"/>
              <a:gd name="connsiteX12" fmla="*/ 382386 w 415637"/>
              <a:gd name="connsiteY12" fmla="*/ 50172 h 274616"/>
              <a:gd name="connsiteX13" fmla="*/ 399011 w 415637"/>
              <a:gd name="connsiteY13" fmla="*/ 75110 h 274616"/>
              <a:gd name="connsiteX14" fmla="*/ 415637 w 415637"/>
              <a:gd name="connsiteY14" fmla="*/ 124986 h 274616"/>
              <a:gd name="connsiteX15" fmla="*/ 415637 w 415637"/>
              <a:gd name="connsiteY15" fmla="*/ 149925 h 27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5637" h="274616">
                <a:moveTo>
                  <a:pt x="0" y="141612"/>
                </a:moveTo>
                <a:cubicBezTo>
                  <a:pt x="2771" y="161008"/>
                  <a:pt x="-449" y="182276"/>
                  <a:pt x="8313" y="199801"/>
                </a:cubicBezTo>
                <a:cubicBezTo>
                  <a:pt x="17076" y="217326"/>
                  <a:pt x="36022" y="227510"/>
                  <a:pt x="49877" y="241365"/>
                </a:cubicBezTo>
                <a:cubicBezTo>
                  <a:pt x="81011" y="272499"/>
                  <a:pt x="63662" y="262585"/>
                  <a:pt x="99753" y="274616"/>
                </a:cubicBezTo>
                <a:cubicBezTo>
                  <a:pt x="119149" y="271845"/>
                  <a:pt x="139175" y="271933"/>
                  <a:pt x="157942" y="266303"/>
                </a:cubicBezTo>
                <a:cubicBezTo>
                  <a:pt x="172920" y="261809"/>
                  <a:pt x="188744" y="243813"/>
                  <a:pt x="199506" y="233052"/>
                </a:cubicBezTo>
                <a:cubicBezTo>
                  <a:pt x="205048" y="221968"/>
                  <a:pt x="211529" y="211307"/>
                  <a:pt x="216131" y="199801"/>
                </a:cubicBezTo>
                <a:cubicBezTo>
                  <a:pt x="222640" y="183530"/>
                  <a:pt x="232757" y="149925"/>
                  <a:pt x="232757" y="149925"/>
                </a:cubicBezTo>
                <a:cubicBezTo>
                  <a:pt x="235528" y="105590"/>
                  <a:pt x="231433" y="60284"/>
                  <a:pt x="241069" y="16921"/>
                </a:cubicBezTo>
                <a:cubicBezTo>
                  <a:pt x="243236" y="7168"/>
                  <a:pt x="256078" y="1399"/>
                  <a:pt x="266008" y="296"/>
                </a:cubicBezTo>
                <a:cubicBezTo>
                  <a:pt x="282760" y="-1565"/>
                  <a:pt x="299259" y="5837"/>
                  <a:pt x="315884" y="8608"/>
                </a:cubicBezTo>
                <a:cubicBezTo>
                  <a:pt x="324197" y="11379"/>
                  <a:pt x="332985" y="13002"/>
                  <a:pt x="340822" y="16921"/>
                </a:cubicBezTo>
                <a:cubicBezTo>
                  <a:pt x="355225" y="24122"/>
                  <a:pt x="372076" y="37285"/>
                  <a:pt x="382386" y="50172"/>
                </a:cubicBezTo>
                <a:cubicBezTo>
                  <a:pt x="388627" y="57973"/>
                  <a:pt x="394953" y="65981"/>
                  <a:pt x="399011" y="75110"/>
                </a:cubicBezTo>
                <a:cubicBezTo>
                  <a:pt x="406129" y="91124"/>
                  <a:pt x="415637" y="107461"/>
                  <a:pt x="415637" y="124986"/>
                </a:cubicBezTo>
                <a:lnTo>
                  <a:pt x="415637" y="149925"/>
                </a:ln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aixaDeTexto 38"/>
          <p:cNvSpPr txBox="1"/>
          <p:nvPr/>
        </p:nvSpPr>
        <p:spPr>
          <a:xfrm>
            <a:off x="5696209" y="6368105"/>
            <a:ext cx="94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Mixture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7152792" y="1297598"/>
            <a:ext cx="11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Barcode bleaching</a:t>
            </a:r>
          </a:p>
        </p:txBody>
      </p:sp>
      <p:sp>
        <p:nvSpPr>
          <p:cNvPr id="31" name="CaixaDeTexto 30"/>
          <p:cNvSpPr txBox="1"/>
          <p:nvPr/>
        </p:nvSpPr>
        <p:spPr>
          <a:xfrm rot="21249395" flipH="1">
            <a:off x="8652959" y="1840081"/>
            <a:ext cx="45719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pt-PT" sz="600" b="1" dirty="0">
                <a:solidFill>
                  <a:srgbClr val="C00000"/>
                </a:solidFill>
              </a:rPr>
              <a:t>C</a:t>
            </a:r>
            <a:endParaRPr lang="en-GB" sz="600" b="1" dirty="0">
              <a:solidFill>
                <a:srgbClr val="C00000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 rot="21249395" flipH="1">
            <a:off x="8694857" y="2091542"/>
            <a:ext cx="45719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b">
            <a:spAutoFit/>
          </a:bodyPr>
          <a:lstStyle/>
          <a:p>
            <a:pPr algn="r"/>
            <a:r>
              <a:rPr lang="pt-PT" sz="600" b="1" dirty="0">
                <a:solidFill>
                  <a:srgbClr val="C00000"/>
                </a:solidFill>
              </a:rPr>
              <a:t>C</a:t>
            </a:r>
            <a:endParaRPr lang="en-GB" sz="600" b="1" dirty="0">
              <a:solidFill>
                <a:srgbClr val="C00000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9544664" y="5159127"/>
            <a:ext cx="144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Wrong file assignment</a:t>
            </a:r>
          </a:p>
        </p:txBody>
      </p:sp>
    </p:spTree>
    <p:extLst>
      <p:ext uri="{BB962C8B-B14F-4D97-AF65-F5344CB8AC3E}">
        <p14:creationId xmlns:p14="http://schemas.microsoft.com/office/powerpoint/2010/main" val="225542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9" grpId="0"/>
      <p:bldP spid="20" grpId="0"/>
      <p:bldP spid="32" grpId="0"/>
      <p:bldP spid="22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39" grpId="0"/>
      <p:bldP spid="40" grpId="0"/>
      <p:bldP spid="31" grpId="0" animBg="1"/>
      <p:bldP spid="43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3569"/>
            <a:ext cx="10515600" cy="1325563"/>
          </a:xfrm>
        </p:spPr>
        <p:txBody>
          <a:bodyPr/>
          <a:lstStyle/>
          <a:p>
            <a:r>
              <a:rPr lang="pt-PT" b="1" dirty="0" err="1"/>
              <a:t>INNUca</a:t>
            </a:r>
            <a:r>
              <a:rPr lang="pt-PT" sz="3600" b="1" dirty="0"/>
              <a:t> - INNUENDO QA/QC for </a:t>
            </a:r>
            <a:r>
              <a:rPr lang="pt-PT" sz="3600" b="1" dirty="0" err="1"/>
              <a:t>reads</a:t>
            </a:r>
            <a:r>
              <a:rPr lang="pt-PT" sz="3600" b="1" dirty="0"/>
              <a:t> </a:t>
            </a:r>
            <a:r>
              <a:rPr lang="pt-PT" sz="3600" b="1" dirty="0" err="1"/>
              <a:t>and</a:t>
            </a:r>
            <a:r>
              <a:rPr lang="pt-PT" sz="3600" b="1" dirty="0"/>
              <a:t> </a:t>
            </a:r>
            <a:r>
              <a:rPr lang="pt-PT" sz="3600" b="1" dirty="0" err="1"/>
              <a:t>assembly</a:t>
            </a:r>
            <a:endParaRPr lang="en-GB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3"/>
          <a:stretch/>
        </p:blipFill>
        <p:spPr bwMode="auto">
          <a:xfrm>
            <a:off x="308480" y="1401128"/>
            <a:ext cx="3420769" cy="524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0"/>
          <a:stretch/>
        </p:blipFill>
        <p:spPr bwMode="auto">
          <a:xfrm>
            <a:off x="4089947" y="4460092"/>
            <a:ext cx="3420770" cy="2184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7479305" y="2896910"/>
            <a:ext cx="4430606" cy="1046392"/>
            <a:chOff x="4654685" y="38531477"/>
            <a:chExt cx="6286406" cy="1484683"/>
          </a:xfrm>
        </p:grpSpPr>
        <p:pic>
          <p:nvPicPr>
            <p:cNvPr id="8" name="Picture 8" descr="http://bowtie-bio.sourceforge.net/bowtie2/images/bowtie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668" y="38531477"/>
              <a:ext cx="1151901" cy="50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8"/>
            <p:cNvSpPr/>
            <p:nvPr/>
          </p:nvSpPr>
          <p:spPr>
            <a:xfrm>
              <a:off x="6189340" y="38597576"/>
              <a:ext cx="4399214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http://bowtie-bio.sourceforge.net/bowtie2/index.shtml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654685" y="39016640"/>
              <a:ext cx="992109" cy="371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dirty="0" err="1"/>
                <a:t>samtools</a:t>
              </a:r>
              <a:endParaRPr lang="en-GB" sz="1100" dirty="0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6189340" y="39084245"/>
              <a:ext cx="1965568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http://www.htslib.org/</a:t>
              </a:r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331" y="39422922"/>
              <a:ext cx="593238" cy="593238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6189340" y="39534873"/>
              <a:ext cx="4751751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http://www.bioinformatics.babraham.ac.uk/projects/fastqc/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7478442" y="1743423"/>
            <a:ext cx="3357665" cy="1114333"/>
            <a:chOff x="11912977" y="38378022"/>
            <a:chExt cx="4764053" cy="1581082"/>
          </a:xfrm>
        </p:grpSpPr>
        <p:pic>
          <p:nvPicPr>
            <p:cNvPr id="15" name="Picture 6" descr="SPAdes Assembl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2989" y="38378022"/>
              <a:ext cx="679020" cy="741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tângulo 16"/>
            <p:cNvSpPr/>
            <p:nvPr/>
          </p:nvSpPr>
          <p:spPr>
            <a:xfrm>
              <a:off x="13437779" y="38564334"/>
              <a:ext cx="3004983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http://cab.spbu.ru/software/spades/</a:t>
              </a:r>
            </a:p>
          </p:txBody>
        </p:sp>
        <p:pic>
          <p:nvPicPr>
            <p:cNvPr id="18" name="Picture 10" descr="Pil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2977" y="39124356"/>
              <a:ext cx="1299031" cy="3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tângulo 18"/>
            <p:cNvSpPr/>
            <p:nvPr/>
          </p:nvSpPr>
          <p:spPr>
            <a:xfrm>
              <a:off x="13437779" y="39123083"/>
              <a:ext cx="3239251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https://github.com/broadinstitute/pilon</a:t>
              </a: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12120555" y="39563585"/>
              <a:ext cx="853368" cy="371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dirty="0"/>
                <a:t>MLST 2</a:t>
              </a:r>
              <a:endParaRPr lang="en-GB" sz="110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13437779" y="39609751"/>
              <a:ext cx="2870793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https://github.com/tseemann/mlst</a:t>
              </a:r>
            </a:p>
          </p:txBody>
        </p:sp>
      </p:grpSp>
      <p:sp>
        <p:nvSpPr>
          <p:cNvPr id="23" name="CaixaDeTexto 22"/>
          <p:cNvSpPr txBox="1"/>
          <p:nvPr/>
        </p:nvSpPr>
        <p:spPr>
          <a:xfrm>
            <a:off x="7349056" y="1347683"/>
            <a:ext cx="161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Dependencies</a:t>
            </a:r>
            <a:endParaRPr lang="en-GB" b="1" dirty="0"/>
          </a:p>
        </p:txBody>
      </p:sp>
      <p:grpSp>
        <p:nvGrpSpPr>
          <p:cNvPr id="24" name="Grupo 23"/>
          <p:cNvGrpSpPr/>
          <p:nvPr/>
        </p:nvGrpSpPr>
        <p:grpSpPr>
          <a:xfrm>
            <a:off x="7914447" y="4187245"/>
            <a:ext cx="4478682" cy="3161127"/>
            <a:chOff x="117230" y="17926134"/>
            <a:chExt cx="14618743" cy="11721461"/>
          </a:xfrm>
        </p:grpSpPr>
        <p:sp>
          <p:nvSpPr>
            <p:cNvPr id="25" name="Retângulo arredondado 166"/>
            <p:cNvSpPr/>
            <p:nvPr/>
          </p:nvSpPr>
          <p:spPr>
            <a:xfrm>
              <a:off x="226897" y="17926134"/>
              <a:ext cx="14509076" cy="11651123"/>
            </a:xfrm>
            <a:prstGeom prst="roundRect">
              <a:avLst>
                <a:gd name="adj" fmla="val 264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1597952" y="18136397"/>
              <a:ext cx="12981447" cy="11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r>
                <a:rPr lang="pt-PT" sz="1100" b="1" dirty="0">
                  <a:latin typeface="Consolas" panose="020B0609020204030204" pitchFamily="49" charset="0"/>
                </a:rPr>
                <a:t>$ </a:t>
              </a:r>
              <a:r>
                <a:rPr lang="pt-PT" sz="1100" b="1" dirty="0" err="1">
                  <a:latin typeface="Consolas" panose="020B0609020204030204" pitchFamily="49" charset="0"/>
                </a:rPr>
                <a:t>git</a:t>
              </a:r>
              <a:r>
                <a:rPr lang="pt-PT" sz="1100" b="1" dirty="0">
                  <a:latin typeface="Consolas" panose="020B0609020204030204" pitchFamily="49" charset="0"/>
                </a:rPr>
                <a:t> clone https://github.com/B-UMMI/INNUca</a:t>
              </a:r>
              <a:endParaRPr lang="en-GB" sz="900" cap="small" dirty="0">
                <a:latin typeface="Consolas" panose="020B0609020204030204" pitchFamily="49" charset="0"/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117230" y="19232685"/>
              <a:ext cx="14118858" cy="104149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r>
                <a:rPr lang="pt-PT" sz="1400" b="1" dirty="0">
                  <a:latin typeface="Consolas" panose="020B0609020204030204" pitchFamily="49" charset="0"/>
                </a:rPr>
                <a:t>$ INNUca.py</a:t>
              </a:r>
            </a:p>
            <a:p>
              <a:pPr lvl="4"/>
              <a:r>
                <a:rPr lang="pt-PT" sz="1400" b="1" dirty="0">
                  <a:latin typeface="Consolas" panose="020B0609020204030204" pitchFamily="49" charset="0"/>
                </a:rPr>
                <a:t>-i </a:t>
              </a:r>
              <a:r>
                <a:rPr lang="pt-PT" sz="1400" b="1" dirty="0" err="1">
                  <a:latin typeface="Consolas" panose="020B0609020204030204" pitchFamily="49" charset="0"/>
                </a:rPr>
                <a:t>reads_dir</a:t>
              </a:r>
              <a:r>
                <a:rPr lang="pt-PT" sz="1400" b="1" dirty="0">
                  <a:latin typeface="Consolas" panose="020B0609020204030204" pitchFamily="49" charset="0"/>
                </a:rPr>
                <a:t>/</a:t>
              </a:r>
            </a:p>
            <a:p>
              <a:pPr lvl="4"/>
              <a:r>
                <a:rPr lang="pt-PT" sz="1400" b="1" dirty="0">
                  <a:latin typeface="Consolas" panose="020B0609020204030204" pitchFamily="49" charset="0"/>
                </a:rPr>
                <a:t>-s “</a:t>
              </a:r>
              <a:r>
                <a:rPr lang="pt-PT" sz="1400" b="1" dirty="0" err="1">
                  <a:latin typeface="Consolas" panose="020B0609020204030204" pitchFamily="49" charset="0"/>
                </a:rPr>
                <a:t>Escherichia</a:t>
              </a:r>
              <a:r>
                <a:rPr lang="pt-PT" sz="1400" b="1" dirty="0">
                  <a:latin typeface="Consolas" panose="020B0609020204030204" pitchFamily="49" charset="0"/>
                </a:rPr>
                <a:t> </a:t>
              </a:r>
              <a:r>
                <a:rPr lang="pt-PT" sz="1400" b="1" dirty="0" err="1">
                  <a:latin typeface="Consolas" panose="020B0609020204030204" pitchFamily="49" charset="0"/>
                </a:rPr>
                <a:t>coli</a:t>
              </a:r>
              <a:r>
                <a:rPr lang="pt-PT" sz="1400" b="1" dirty="0">
                  <a:latin typeface="Consolas" panose="020B0609020204030204" pitchFamily="49" charset="0"/>
                </a:rPr>
                <a:t>”</a:t>
              </a:r>
            </a:p>
            <a:p>
              <a:pPr lvl="4"/>
              <a:r>
                <a:rPr lang="pt-PT" sz="1400" b="1" dirty="0">
                  <a:latin typeface="Consolas" panose="020B0609020204030204" pitchFamily="49" charset="0"/>
                </a:rPr>
                <a:t>-g 5</a:t>
              </a:r>
              <a:endParaRPr lang="en-GB" sz="1050" cap="small" dirty="0">
                <a:latin typeface="Consolas" panose="020B0609020204030204" pitchFamily="49" charset="0"/>
              </a:endParaRPr>
            </a:p>
            <a:p>
              <a:endParaRPr lang="pt-PT" sz="1400" cap="small" dirty="0">
                <a:latin typeface="Consolas" panose="020B0609020204030204" pitchFamily="49" charset="0"/>
              </a:endParaRPr>
            </a:p>
            <a:p>
              <a:r>
                <a:rPr lang="pt-PT" sz="1200" dirty="0">
                  <a:latin typeface="Consolas" panose="020B0609020204030204" pitchFamily="49" charset="0"/>
                </a:rPr>
                <a:t>==========&gt; INNUca.py &lt;==========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  <a:p>
              <a:r>
                <a:rPr lang="pt-PT" sz="1200" dirty="0" err="1">
                  <a:latin typeface="Consolas" panose="020B0609020204030204" pitchFamily="49" charset="0"/>
                </a:rPr>
                <a:t>Program</a:t>
              </a:r>
              <a:r>
                <a:rPr lang="pt-PT" sz="1200" dirty="0">
                  <a:latin typeface="Consolas" panose="020B0609020204030204" pitchFamily="49" charset="0"/>
                </a:rPr>
                <a:t> </a:t>
              </a:r>
              <a:r>
                <a:rPr lang="pt-PT" sz="1200" dirty="0" err="1">
                  <a:latin typeface="Consolas" panose="020B0609020204030204" pitchFamily="49" charset="0"/>
                </a:rPr>
                <a:t>start</a:t>
              </a:r>
              <a:r>
                <a:rPr lang="pt-PT" sz="1200" dirty="0">
                  <a:latin typeface="Consolas" panose="020B0609020204030204" pitchFamily="49" charset="0"/>
                </a:rPr>
                <a:t>: </a:t>
              </a:r>
              <a:r>
                <a:rPr lang="pt-PT" sz="1200" dirty="0" err="1">
                  <a:latin typeface="Consolas" panose="020B0609020204030204" pitchFamily="49" charset="0"/>
                </a:rPr>
                <a:t>Wed</a:t>
              </a:r>
              <a:r>
                <a:rPr lang="pt-PT" sz="1200" dirty="0">
                  <a:latin typeface="Consolas" panose="020B0609020204030204" pitchFamily="49" charset="0"/>
                </a:rPr>
                <a:t> </a:t>
              </a:r>
              <a:r>
                <a:rPr lang="pt-PT" sz="1200" dirty="0" err="1">
                  <a:latin typeface="Consolas" panose="020B0609020204030204" pitchFamily="49" charset="0"/>
                </a:rPr>
                <a:t>Feb</a:t>
              </a:r>
              <a:r>
                <a:rPr lang="pt-PT" sz="1200" dirty="0">
                  <a:latin typeface="Consolas" panose="020B0609020204030204" pitchFamily="49" charset="0"/>
                </a:rPr>
                <a:t>  12 13:32:37 2017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  <a:p>
              <a:r>
                <a:rPr lang="pt-PT" sz="1200" dirty="0">
                  <a:latin typeface="Consolas" panose="020B0609020204030204" pitchFamily="49" charset="0"/>
                </a:rPr>
                <a:t>LOGFILE:</a:t>
              </a:r>
            </a:p>
            <a:p>
              <a:r>
                <a:rPr lang="pt-PT" sz="1200" dirty="0">
                  <a:latin typeface="Consolas" panose="020B0609020204030204" pitchFamily="49" charset="0"/>
                </a:rPr>
                <a:t>/</a:t>
              </a:r>
              <a:r>
                <a:rPr lang="pt-PT" sz="1200" dirty="0" err="1">
                  <a:latin typeface="Consolas" panose="020B0609020204030204" pitchFamily="49" charset="0"/>
                </a:rPr>
                <a:t>home</a:t>
              </a:r>
              <a:r>
                <a:rPr lang="pt-PT" sz="1200" dirty="0">
                  <a:latin typeface="Consolas" panose="020B0609020204030204" pitchFamily="49" charset="0"/>
                </a:rPr>
                <a:t>/&lt;</a:t>
              </a:r>
              <a:r>
                <a:rPr lang="pt-PT" sz="1200" dirty="0" err="1">
                  <a:latin typeface="Consolas" panose="020B0609020204030204" pitchFamily="49" charset="0"/>
                </a:rPr>
                <a:t>user</a:t>
              </a:r>
              <a:r>
                <a:rPr lang="pt-PT" sz="1200" dirty="0">
                  <a:latin typeface="Consolas" panose="020B0609020204030204" pitchFamily="49" charset="0"/>
                </a:rPr>
                <a:t>&gt;/</a:t>
              </a:r>
              <a:r>
                <a:rPr lang="pt-PT" sz="1200" dirty="0" err="1">
                  <a:latin typeface="Consolas" panose="020B0609020204030204" pitchFamily="49" charset="0"/>
                </a:rPr>
                <a:t>innuca</a:t>
              </a:r>
              <a:r>
                <a:rPr lang="pt-PT" sz="1200" dirty="0">
                  <a:latin typeface="Consolas" panose="020B0609020204030204" pitchFamily="49" charset="0"/>
                </a:rPr>
                <a:t>/run.20170712-133237.log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  <a:p>
              <a:r>
                <a:rPr lang="pt-PT" sz="1200" dirty="0">
                  <a:latin typeface="Consolas" panose="020B0609020204030204" pitchFamily="49" charset="0"/>
                </a:rPr>
                <a:t>COMMAND:</a:t>
              </a:r>
            </a:p>
            <a:p>
              <a:r>
                <a:rPr lang="pt-PT" sz="1200" dirty="0" err="1">
                  <a:latin typeface="Consolas" panose="020B0609020204030204" pitchFamily="49" charset="0"/>
                </a:rPr>
                <a:t>python</a:t>
              </a:r>
              <a:r>
                <a:rPr lang="pt-PT" sz="1200" dirty="0">
                  <a:latin typeface="Consolas" panose="020B0609020204030204" pitchFamily="49" charset="0"/>
                </a:rPr>
                <a:t> /</a:t>
              </a:r>
              <a:r>
                <a:rPr lang="pt-PT" sz="1200" dirty="0" err="1">
                  <a:latin typeface="Consolas" panose="020B0609020204030204" pitchFamily="49" charset="0"/>
                </a:rPr>
                <a:t>home</a:t>
              </a:r>
              <a:r>
                <a:rPr lang="pt-PT" sz="1200" dirty="0">
                  <a:latin typeface="Consolas" panose="020B0609020204030204" pitchFamily="49" charset="0"/>
                </a:rPr>
                <a:t>/&lt;</a:t>
              </a:r>
              <a:r>
                <a:rPr lang="pt-PT" sz="1200" dirty="0" err="1">
                  <a:latin typeface="Consolas" panose="020B0609020204030204" pitchFamily="49" charset="0"/>
                </a:rPr>
                <a:t>user</a:t>
              </a:r>
              <a:r>
                <a:rPr lang="pt-PT" sz="1200" dirty="0">
                  <a:latin typeface="Consolas" panose="020B0609020204030204" pitchFamily="49" charset="0"/>
                </a:rPr>
                <a:t>&gt;/NGStools/INNUca/INNUca.py</a:t>
              </a:r>
            </a:p>
          </p:txBody>
        </p:sp>
      </p:grpSp>
      <p:pic>
        <p:nvPicPr>
          <p:cNvPr id="30" name="Imagem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25" y="4226660"/>
            <a:ext cx="316240" cy="316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351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3787"/>
            <a:ext cx="10515600" cy="1325563"/>
          </a:xfrm>
        </p:spPr>
        <p:txBody>
          <a:bodyPr/>
          <a:lstStyle/>
          <a:p>
            <a:r>
              <a:rPr lang="pt-PT" b="1" dirty="0" err="1" smtClean="0"/>
              <a:t>Read</a:t>
            </a:r>
            <a:r>
              <a:rPr lang="pt-PT" b="1" dirty="0" smtClean="0"/>
              <a:t> </a:t>
            </a:r>
            <a:r>
              <a:rPr lang="pt-PT" b="1" dirty="0" err="1"/>
              <a:t>quality</a:t>
            </a:r>
            <a:endParaRPr lang="en-GB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61474" y="1417177"/>
            <a:ext cx="5184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Problems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Bad</a:t>
            </a:r>
            <a:r>
              <a:rPr lang="pt-PT" dirty="0"/>
              <a:t> </a:t>
            </a:r>
            <a:r>
              <a:rPr lang="pt-PT" dirty="0" err="1"/>
              <a:t>quality</a:t>
            </a:r>
            <a:r>
              <a:rPr lang="pt-PT" dirty="0"/>
              <a:t> </a:t>
            </a:r>
            <a:r>
              <a:rPr lang="pt-PT" dirty="0" err="1"/>
              <a:t>reads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Adapters</a:t>
            </a:r>
            <a:r>
              <a:rPr lang="pt-PT" dirty="0"/>
              <a:t> </a:t>
            </a:r>
            <a:r>
              <a:rPr lang="pt-PT" dirty="0" err="1"/>
              <a:t>contamination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Incorrect</a:t>
            </a:r>
            <a:r>
              <a:rPr lang="pt-PT" dirty="0"/>
              <a:t>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/>
              <a:t>assembly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SNP </a:t>
            </a:r>
            <a:r>
              <a:rPr lang="pt-PT" dirty="0" err="1"/>
              <a:t>calls</a:t>
            </a:r>
            <a:endParaRPr lang="pt-PT" dirty="0"/>
          </a:p>
          <a:p>
            <a:endParaRPr lang="pt-PT" dirty="0"/>
          </a:p>
          <a:p>
            <a:r>
              <a:rPr lang="pt-PT" b="1" dirty="0" err="1"/>
              <a:t>Solutions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“</a:t>
            </a:r>
            <a:r>
              <a:rPr lang="pt-PT" dirty="0" err="1" smtClean="0"/>
              <a:t>Clean</a:t>
            </a:r>
            <a:r>
              <a:rPr lang="pt-PT" dirty="0" smtClean="0"/>
              <a:t>”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 smtClean="0"/>
              <a:t>reads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trimming</a:t>
            </a:r>
            <a:r>
              <a:rPr lang="pt-PT" dirty="0" smtClean="0"/>
              <a:t> /</a:t>
            </a:r>
            <a:r>
              <a:rPr lang="pt-PT" dirty="0" err="1" smtClean="0"/>
              <a:t>clipping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9" y="2874229"/>
            <a:ext cx="4934261" cy="19541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4" y="5043456"/>
            <a:ext cx="6230024" cy="1650337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90119" y="4715310"/>
            <a:ext cx="271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Per base sequence content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89838" y="2619783"/>
            <a:ext cx="263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Per base sequence quality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273251" y="16326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/>
              <a:t>FastQC</a:t>
            </a:r>
            <a:endParaRPr lang="en-US" b="1" dirty="0"/>
          </a:p>
          <a:p>
            <a:r>
              <a:rPr lang="en-US" dirty="0"/>
              <a:t>http://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561668" y="4038202"/>
            <a:ext cx="5630332" cy="1222375"/>
            <a:chOff x="6561668" y="4038202"/>
            <a:chExt cx="5630332" cy="1222375"/>
          </a:xfrm>
        </p:grpSpPr>
        <p:pic>
          <p:nvPicPr>
            <p:cNvPr id="14" name="Picture 13" descr="images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668" y="4038202"/>
              <a:ext cx="1397000" cy="122237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94133" y="4038202"/>
              <a:ext cx="409786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90"/>
                  </a:solidFill>
                </a:rPr>
                <a:t>Adaptor and Quality trimming:</a:t>
              </a:r>
            </a:p>
            <a:p>
              <a:r>
                <a:rPr lang="en-US" b="1" dirty="0" err="1" smtClean="0"/>
                <a:t>trimmomatic</a:t>
              </a:r>
              <a:endParaRPr lang="en-US" b="1" dirty="0" smtClean="0"/>
            </a:p>
            <a:p>
              <a:r>
                <a:rPr lang="en-US" sz="1400" dirty="0"/>
                <a:t>http://</a:t>
              </a:r>
              <a:r>
                <a:rPr lang="en-US" sz="1400" dirty="0" err="1"/>
                <a:t>www.usadellab.org</a:t>
              </a:r>
              <a:r>
                <a:rPr lang="en-US" sz="1400" dirty="0"/>
                <a:t>/</a:t>
              </a:r>
              <a:r>
                <a:rPr lang="en-US" sz="1400" dirty="0" err="1"/>
                <a:t>cms</a:t>
              </a:r>
              <a:r>
                <a:rPr lang="en-US" sz="1400" dirty="0"/>
                <a:t>/?page=</a:t>
              </a:r>
              <a:r>
                <a:rPr lang="en-US" sz="1400" dirty="0" err="1"/>
                <a:t>trimmomatic</a:t>
              </a:r>
              <a:endParaRPr lang="en-US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4" y="1080077"/>
            <a:ext cx="889240" cy="10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3457"/>
            <a:ext cx="10515600" cy="1325563"/>
          </a:xfrm>
        </p:spPr>
        <p:txBody>
          <a:bodyPr/>
          <a:lstStyle/>
          <a:p>
            <a:r>
              <a:rPr lang="pt-PT" b="1" dirty="0" err="1"/>
              <a:t>Genome</a:t>
            </a:r>
            <a:r>
              <a:rPr lang="pt-PT" b="1" dirty="0"/>
              <a:t> </a:t>
            </a:r>
            <a:r>
              <a:rPr lang="pt-PT" b="1" dirty="0" err="1"/>
              <a:t>coverage</a:t>
            </a:r>
            <a:r>
              <a:rPr lang="pt-PT" b="1" dirty="0"/>
              <a:t> </a:t>
            </a:r>
            <a:r>
              <a:rPr lang="pt-PT" b="1" dirty="0" err="1"/>
              <a:t>depth</a:t>
            </a:r>
            <a:endParaRPr lang="en-GB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rcRect l="6958" t="41740" b="42482"/>
          <a:stretch/>
        </p:blipFill>
        <p:spPr>
          <a:xfrm>
            <a:off x="928779" y="3327991"/>
            <a:ext cx="5683688" cy="69003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917635" y="1494669"/>
            <a:ext cx="5274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Problems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sequence</a:t>
            </a:r>
            <a:r>
              <a:rPr lang="pt-PT" dirty="0"/>
              <a:t> </a:t>
            </a:r>
            <a:r>
              <a:rPr lang="pt-PT" dirty="0" err="1"/>
              <a:t>coverage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/>
              <a:t>Miss some </a:t>
            </a:r>
            <a:r>
              <a:rPr lang="pt-PT" dirty="0" err="1"/>
              <a:t>genomic</a:t>
            </a:r>
            <a:r>
              <a:rPr lang="pt-PT" dirty="0"/>
              <a:t> </a:t>
            </a:r>
            <a:r>
              <a:rPr lang="pt-PT" dirty="0" err="1"/>
              <a:t>regions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Incorrect</a:t>
            </a:r>
            <a:r>
              <a:rPr lang="pt-PT" dirty="0"/>
              <a:t>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/>
              <a:t>assembly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SNP </a:t>
            </a:r>
            <a:r>
              <a:rPr lang="pt-PT" dirty="0" err="1"/>
              <a:t>calls</a:t>
            </a:r>
            <a:endParaRPr lang="pt-PT" dirty="0"/>
          </a:p>
          <a:p>
            <a:endParaRPr lang="pt-PT" dirty="0"/>
          </a:p>
          <a:p>
            <a:r>
              <a:rPr lang="pt-PT" b="1" dirty="0" err="1"/>
              <a:t>Solutions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:</a:t>
            </a:r>
          </a:p>
          <a:p>
            <a:pPr lvl="2"/>
            <a:r>
              <a:rPr lang="pt-PT" dirty="0" err="1"/>
              <a:t>sequenced</a:t>
            </a:r>
            <a:r>
              <a:rPr lang="pt-PT" dirty="0"/>
              <a:t> </a:t>
            </a:r>
            <a:r>
              <a:rPr lang="pt-PT" dirty="0" err="1"/>
              <a:t>nucleotides</a:t>
            </a:r>
            <a:r>
              <a:rPr lang="pt-PT" dirty="0"/>
              <a:t> /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/>
              <a:t>size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Map</a:t>
            </a:r>
            <a:r>
              <a:rPr lang="pt-PT" dirty="0"/>
              <a:t> </a:t>
            </a:r>
            <a:r>
              <a:rPr lang="pt-PT" dirty="0" err="1"/>
              <a:t>reads</a:t>
            </a:r>
            <a:r>
              <a:rPr lang="pt-PT" dirty="0"/>
              <a:t> </a:t>
            </a:r>
            <a:r>
              <a:rPr lang="pt-PT" dirty="0" err="1"/>
              <a:t>against</a:t>
            </a:r>
            <a:r>
              <a:rPr lang="pt-PT" dirty="0"/>
              <a:t> target </a:t>
            </a:r>
            <a:r>
              <a:rPr lang="pt-PT" dirty="0" err="1"/>
              <a:t>regions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Avoids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 smtClean="0"/>
              <a:t>overrepresented</a:t>
            </a:r>
            <a:r>
              <a:rPr lang="en-GB" dirty="0" smtClean="0"/>
              <a:t> </a:t>
            </a:r>
            <a:r>
              <a:rPr lang="en-GB" dirty="0"/>
              <a:t>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Map</a:t>
            </a:r>
            <a:r>
              <a:rPr lang="pt-PT" dirty="0"/>
              <a:t> </a:t>
            </a:r>
            <a:r>
              <a:rPr lang="pt-PT" dirty="0" err="1"/>
              <a:t>reads</a:t>
            </a:r>
            <a:r>
              <a:rPr lang="pt-PT" dirty="0"/>
              <a:t> </a:t>
            </a:r>
            <a:r>
              <a:rPr lang="pt-PT" dirty="0" err="1"/>
              <a:t>against</a:t>
            </a:r>
            <a:r>
              <a:rPr lang="pt-PT" dirty="0"/>
              <a:t> </a:t>
            </a:r>
            <a:r>
              <a:rPr lang="pt-PT" dirty="0" err="1"/>
              <a:t>assembly</a:t>
            </a:r>
            <a:endParaRPr lang="pt-PT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6"/>
          <a:stretch/>
        </p:blipFill>
        <p:spPr>
          <a:xfrm>
            <a:off x="275167" y="2055813"/>
            <a:ext cx="6337300" cy="907053"/>
          </a:xfrm>
          <a:prstGeom prst="rect">
            <a:avLst/>
          </a:prstGeom>
        </p:spPr>
      </p:pic>
      <p:pic>
        <p:nvPicPr>
          <p:cNvPr id="1026" name="Picture 2" descr="https://upload.wikimedia.org/wikipedia/commons/thumb/c/cf/Plasmid_%28english%29.svg/300px-Plasmid_%28english%29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33" y="144740"/>
            <a:ext cx="28575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xão reta 11"/>
          <p:cNvCxnSpPr/>
          <p:nvPr/>
        </p:nvCxnSpPr>
        <p:spPr>
          <a:xfrm>
            <a:off x="3874347" y="3785191"/>
            <a:ext cx="3166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/>
          <p:cNvCxnSpPr/>
          <p:nvPr/>
        </p:nvCxnSpPr>
        <p:spPr>
          <a:xfrm>
            <a:off x="5459307" y="3785191"/>
            <a:ext cx="3166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/>
          <p:cNvCxnSpPr/>
          <p:nvPr/>
        </p:nvCxnSpPr>
        <p:spPr>
          <a:xfrm>
            <a:off x="2121747" y="3785191"/>
            <a:ext cx="3166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3302" y="1118433"/>
            <a:ext cx="495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INNUCA assesses Coverage at </a:t>
            </a:r>
            <a:r>
              <a:rPr lang="en-US" smtClean="0"/>
              <a:t>multiple checkpoints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88" y="2923342"/>
            <a:ext cx="727828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Raw</a:t>
            </a:r>
          </a:p>
          <a:p>
            <a:r>
              <a:rPr lang="en-US" sz="1600" dirty="0" smtClean="0"/>
              <a:t>Reads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736755" y="3077230"/>
            <a:ext cx="1050544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Trimmomatic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365238" y="2923342"/>
            <a:ext cx="727828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Clean </a:t>
            </a:r>
          </a:p>
          <a:p>
            <a:r>
              <a:rPr lang="en-US" sz="1600" dirty="0" smtClean="0"/>
              <a:t>Reads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702066" y="2122083"/>
            <a:ext cx="77457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Spades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004582" y="2122083"/>
            <a:ext cx="87511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Bowtie2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000462" y="2122083"/>
            <a:ext cx="1482906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Filtered </a:t>
            </a:r>
            <a:r>
              <a:rPr lang="en-US" sz="1600" dirty="0" err="1" smtClean="0"/>
              <a:t>Contigs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9400907" y="2106694"/>
            <a:ext cx="185884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Corrected </a:t>
            </a:r>
            <a:r>
              <a:rPr lang="en-US" dirty="0" err="1" smtClean="0"/>
              <a:t>Contigs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280752" y="3037923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910082" y="3037923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736037">
            <a:off x="3746416" y="2405842"/>
            <a:ext cx="903046" cy="338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585017" y="2113554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559825" y="2113554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972435" y="2113554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0" y="-13457"/>
            <a:ext cx="10515600" cy="1325563"/>
          </a:xfrm>
        </p:spPr>
        <p:txBody>
          <a:bodyPr/>
          <a:lstStyle/>
          <a:p>
            <a:r>
              <a:rPr lang="pt-PT" b="1" dirty="0" err="1"/>
              <a:t>Genome</a:t>
            </a:r>
            <a:r>
              <a:rPr lang="pt-PT" b="1" dirty="0"/>
              <a:t> </a:t>
            </a:r>
            <a:r>
              <a:rPr lang="pt-PT" b="1" dirty="0" err="1"/>
              <a:t>coverage</a:t>
            </a:r>
            <a:r>
              <a:rPr lang="pt-PT" b="1" dirty="0"/>
              <a:t> </a:t>
            </a:r>
            <a:r>
              <a:rPr lang="pt-PT" b="1" dirty="0" err="1"/>
              <a:t>depth</a:t>
            </a:r>
            <a:endParaRPr lang="en-GB" b="1" dirty="0"/>
          </a:p>
        </p:txBody>
      </p:sp>
      <p:sp>
        <p:nvSpPr>
          <p:cNvPr id="19" name="Right Arrow 18"/>
          <p:cNvSpPr/>
          <p:nvPr/>
        </p:nvSpPr>
        <p:spPr>
          <a:xfrm rot="1863963" flipV="1">
            <a:off x="3776503" y="3687345"/>
            <a:ext cx="903046" cy="338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35846" y="3856480"/>
            <a:ext cx="95199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err="1" smtClean="0"/>
              <a:t>ReMatCh</a:t>
            </a:r>
            <a:endParaRPr lang="en-US" sz="16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69288" y="3604211"/>
            <a:ext cx="1648080" cy="999476"/>
            <a:chOff x="169288" y="3604211"/>
            <a:chExt cx="1648080" cy="999476"/>
          </a:xfrm>
        </p:grpSpPr>
        <p:sp>
          <p:nvSpPr>
            <p:cNvPr id="17" name="TextBox 16"/>
            <p:cNvSpPr txBox="1"/>
            <p:nvPr/>
          </p:nvSpPr>
          <p:spPr>
            <a:xfrm>
              <a:off x="169288" y="4234355"/>
              <a:ext cx="1648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First coverage *</a:t>
              </a:r>
              <a:endParaRPr lang="en-US" dirty="0"/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647700" y="3604211"/>
              <a:ext cx="241300" cy="70230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489224" y="719092"/>
            <a:ext cx="1511952" cy="1302261"/>
            <a:chOff x="9489224" y="719092"/>
            <a:chExt cx="1511952" cy="1302261"/>
          </a:xfrm>
        </p:grpSpPr>
        <p:sp>
          <p:nvSpPr>
            <p:cNvPr id="25" name="TextBox 24"/>
            <p:cNvSpPr txBox="1"/>
            <p:nvPr/>
          </p:nvSpPr>
          <p:spPr>
            <a:xfrm>
              <a:off x="9489224" y="719092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r>
                <a:rPr lang="en-US" baseline="30000" dirty="0" smtClean="0"/>
                <a:t>nd</a:t>
              </a:r>
              <a:r>
                <a:rPr lang="en-US" dirty="0" smtClean="0"/>
                <a:t>  Assembly </a:t>
              </a:r>
            </a:p>
            <a:p>
              <a:r>
                <a:rPr lang="en-US" dirty="0" smtClean="0"/>
                <a:t>Coverage</a:t>
              </a:r>
              <a:endParaRPr lang="en-US" dirty="0"/>
            </a:p>
          </p:txBody>
        </p:sp>
        <p:sp>
          <p:nvSpPr>
            <p:cNvPr id="27" name="Down Arrow 26"/>
            <p:cNvSpPr/>
            <p:nvPr/>
          </p:nvSpPr>
          <p:spPr>
            <a:xfrm flipV="1">
              <a:off x="9919072" y="1397446"/>
              <a:ext cx="269140" cy="6239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10993" y="3055575"/>
            <a:ext cx="2656472" cy="369332"/>
            <a:chOff x="4110993" y="3055575"/>
            <a:chExt cx="2656472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4835846" y="3055575"/>
              <a:ext cx="1931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coverage *</a:t>
              </a:r>
              <a:endParaRPr lang="en-US" dirty="0"/>
            </a:p>
          </p:txBody>
        </p:sp>
        <p:sp>
          <p:nvSpPr>
            <p:cNvPr id="29" name="Down Arrow 28"/>
            <p:cNvSpPr/>
            <p:nvPr/>
          </p:nvSpPr>
          <p:spPr>
            <a:xfrm rot="5400000" flipH="1" flipV="1">
              <a:off x="4288377" y="2928288"/>
              <a:ext cx="269140" cy="6239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876351" y="3865023"/>
            <a:ext cx="2370593" cy="369332"/>
            <a:chOff x="5876351" y="3865023"/>
            <a:chExt cx="2370593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6582642" y="3865023"/>
              <a:ext cx="1664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True coverage *</a:t>
              </a:r>
              <a:endParaRPr lang="en-US" dirty="0"/>
            </a:p>
          </p:txBody>
        </p:sp>
        <p:sp>
          <p:nvSpPr>
            <p:cNvPr id="30" name="Down Arrow 29"/>
            <p:cNvSpPr/>
            <p:nvPr/>
          </p:nvSpPr>
          <p:spPr>
            <a:xfrm rot="5400000" flipH="1" flipV="1">
              <a:off x="6053735" y="3777981"/>
              <a:ext cx="269140" cy="6239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8675" y="5273241"/>
            <a:ext cx="1190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Pipeline is stopped if a defined threshold coverage is not met (defaults: First and Second coverage: 15x ; True coverage : 25x)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44025" y="747598"/>
            <a:ext cx="1515800" cy="1303070"/>
            <a:chOff x="6044025" y="747598"/>
            <a:chExt cx="1515800" cy="1303070"/>
          </a:xfrm>
        </p:grpSpPr>
        <p:sp>
          <p:nvSpPr>
            <p:cNvPr id="32" name="TextBox 31"/>
            <p:cNvSpPr txBox="1"/>
            <p:nvPr/>
          </p:nvSpPr>
          <p:spPr>
            <a:xfrm>
              <a:off x="6044025" y="747598"/>
              <a:ext cx="1515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 Assembly </a:t>
              </a:r>
            </a:p>
            <a:p>
              <a:r>
                <a:rPr lang="en-US" dirty="0" smtClean="0"/>
                <a:t>Coverage</a:t>
              </a:r>
              <a:endParaRPr lang="en-US" dirty="0"/>
            </a:p>
          </p:txBody>
        </p:sp>
        <p:sp>
          <p:nvSpPr>
            <p:cNvPr id="33" name="Down Arrow 32"/>
            <p:cNvSpPr/>
            <p:nvPr/>
          </p:nvSpPr>
          <p:spPr>
            <a:xfrm flipV="1">
              <a:off x="6577406" y="1426761"/>
              <a:ext cx="269140" cy="6239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8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5367"/>
            <a:ext cx="10515600" cy="1325563"/>
          </a:xfrm>
        </p:spPr>
        <p:txBody>
          <a:bodyPr/>
          <a:lstStyle/>
          <a:p>
            <a:r>
              <a:rPr lang="pt-PT" b="1" dirty="0" err="1"/>
              <a:t>Assembled</a:t>
            </a:r>
            <a:r>
              <a:rPr lang="pt-PT" b="1" dirty="0"/>
              <a:t> </a:t>
            </a:r>
            <a:r>
              <a:rPr lang="pt-PT" b="1" dirty="0" err="1"/>
              <a:t>genome</a:t>
            </a:r>
            <a:endParaRPr lang="en-GB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439199" y="1494669"/>
            <a:ext cx="5752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Problems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 smtClean="0"/>
              <a:t>fragmentation</a:t>
            </a:r>
            <a:r>
              <a:rPr lang="pt-PT" dirty="0" smtClean="0"/>
              <a:t> (</a:t>
            </a:r>
            <a:r>
              <a:rPr lang="pt-PT" dirty="0" err="1" smtClean="0"/>
              <a:t>High</a:t>
            </a:r>
            <a:r>
              <a:rPr lang="pt-PT" dirty="0" smtClean="0"/>
              <a:t> #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contigs</a:t>
            </a:r>
            <a:r>
              <a:rPr lang="pt-PT" dirty="0" smtClean="0"/>
              <a:t>)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 smtClean="0"/>
              <a:t>Lost</a:t>
            </a:r>
            <a:r>
              <a:rPr lang="pt-PT" dirty="0" smtClean="0"/>
              <a:t> </a:t>
            </a:r>
            <a:r>
              <a:rPr lang="pt-PT" dirty="0" err="1"/>
              <a:t>r</a:t>
            </a:r>
            <a:r>
              <a:rPr lang="pt-PT" dirty="0" err="1" smtClean="0"/>
              <a:t>egions</a:t>
            </a:r>
            <a:r>
              <a:rPr lang="pt-PT" dirty="0" smtClean="0"/>
              <a:t> (</a:t>
            </a:r>
            <a:r>
              <a:rPr lang="pt-PT" dirty="0" err="1" smtClean="0"/>
              <a:t>repeat</a:t>
            </a:r>
            <a:r>
              <a:rPr lang="pt-PT" dirty="0"/>
              <a:t> </a:t>
            </a:r>
            <a:r>
              <a:rPr lang="pt-PT" dirty="0" err="1" smtClean="0"/>
              <a:t>regions</a:t>
            </a:r>
            <a:r>
              <a:rPr lang="pt-PT" dirty="0" smtClean="0"/>
              <a:t>)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Contamination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Misassemblies</a:t>
            </a:r>
            <a:r>
              <a:rPr lang="pt-PT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Incorrect</a:t>
            </a:r>
            <a:r>
              <a:rPr lang="pt-PT" dirty="0"/>
              <a:t> </a:t>
            </a:r>
            <a:r>
              <a:rPr lang="pt-PT" dirty="0" err="1"/>
              <a:t>allele</a:t>
            </a:r>
            <a:r>
              <a:rPr lang="pt-PT" dirty="0"/>
              <a:t> </a:t>
            </a:r>
            <a:r>
              <a:rPr lang="pt-PT" dirty="0" err="1"/>
              <a:t>call</a:t>
            </a:r>
            <a:endParaRPr lang="pt-PT" dirty="0"/>
          </a:p>
          <a:p>
            <a:r>
              <a:rPr lang="pt-PT" b="1" dirty="0" err="1"/>
              <a:t>Solutions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Control</a:t>
            </a:r>
            <a:r>
              <a:rPr lang="pt-PT" dirty="0"/>
              <a:t> for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 smtClean="0"/>
              <a:t>fragmentation</a:t>
            </a:r>
            <a:r>
              <a:rPr lang="pt-PT" dirty="0" smtClean="0"/>
              <a:t> (# </a:t>
            </a:r>
            <a:r>
              <a:rPr lang="pt-PT" dirty="0" err="1" smtClean="0"/>
              <a:t>contigs</a:t>
            </a:r>
            <a:r>
              <a:rPr lang="pt-PT" dirty="0" smtClean="0"/>
              <a:t>)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Correct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 smtClean="0"/>
              <a:t>assembly</a:t>
            </a:r>
            <a:r>
              <a:rPr lang="pt-PT" dirty="0" smtClean="0"/>
              <a:t> (</a:t>
            </a:r>
            <a:r>
              <a:rPr lang="pt-PT" dirty="0" err="1" smtClean="0"/>
              <a:t>Pilon</a:t>
            </a:r>
            <a:r>
              <a:rPr lang="pt-PT" dirty="0" smtClean="0"/>
              <a:t>)</a:t>
            </a:r>
            <a:endParaRPr lang="pt-PT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87" y="1727292"/>
            <a:ext cx="2245896" cy="224589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2" y="1675463"/>
            <a:ext cx="2297725" cy="2297725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1106085" y="4266784"/>
            <a:ext cx="3985997" cy="890800"/>
            <a:chOff x="2581317" y="5544929"/>
            <a:chExt cx="3985997" cy="890800"/>
          </a:xfrm>
        </p:grpSpPr>
        <p:pic>
          <p:nvPicPr>
            <p:cNvPr id="16" name="Picture 2" descr="http://cdn.vanillaforums.com/gatk.vanillaforums.com/FileUpload/fd/78f29c767fb9507f335bc8e9dccd06.pn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8" t="42682" r="33210" b="34532"/>
            <a:stretch/>
          </p:blipFill>
          <p:spPr bwMode="auto">
            <a:xfrm>
              <a:off x="2581317" y="5640278"/>
              <a:ext cx="3985997" cy="7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aixaDeTexto 16"/>
            <p:cNvSpPr txBox="1"/>
            <p:nvPr/>
          </p:nvSpPr>
          <p:spPr>
            <a:xfrm flipH="1">
              <a:off x="3977778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0070C0"/>
                  </a:solidFill>
                </a:rPr>
                <a:t>C</a:t>
              </a:r>
              <a:endParaRPr lang="en-GB" sz="8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CaixaDeTexto 18"/>
            <p:cNvSpPr txBox="1"/>
            <p:nvPr/>
          </p:nvSpPr>
          <p:spPr>
            <a:xfrm flipH="1">
              <a:off x="4229238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0070C0"/>
                  </a:solidFill>
                </a:rPr>
                <a:t>C</a:t>
              </a:r>
              <a:endParaRPr lang="en-GB" sz="800" b="1" dirty="0">
                <a:solidFill>
                  <a:srgbClr val="0070C0"/>
                </a:solidFill>
              </a:endParaRPr>
            </a:p>
          </p:txBody>
        </p:sp>
        <p:sp>
          <p:nvSpPr>
            <p:cNvPr id="21" name="CaixaDeTexto 20"/>
            <p:cNvSpPr txBox="1"/>
            <p:nvPr/>
          </p:nvSpPr>
          <p:spPr>
            <a:xfrm flipH="1">
              <a:off x="4476888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/>
                <a:t>G</a:t>
              </a:r>
              <a:endParaRPr lang="en-GB" sz="800" b="1" dirty="0"/>
            </a:p>
          </p:txBody>
        </p:sp>
        <p:sp>
          <p:nvSpPr>
            <p:cNvPr id="22" name="CaixaDeTexto 21"/>
            <p:cNvSpPr txBox="1"/>
            <p:nvPr/>
          </p:nvSpPr>
          <p:spPr>
            <a:xfrm flipH="1">
              <a:off x="6037083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FF0000"/>
                  </a:solidFill>
                </a:rPr>
                <a:t>T</a:t>
              </a:r>
              <a:endParaRPr lang="en-GB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CaixaDeTexto 22"/>
            <p:cNvSpPr txBox="1"/>
            <p:nvPr/>
          </p:nvSpPr>
          <p:spPr>
            <a:xfrm flipH="1">
              <a:off x="3162438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FF0000"/>
                  </a:solidFill>
                </a:rPr>
                <a:t>T</a:t>
              </a:r>
              <a:endParaRPr lang="en-GB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 flipH="1">
              <a:off x="5709423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66FF66"/>
                  </a:solidFill>
                </a:rPr>
                <a:t>A</a:t>
              </a:r>
              <a:endParaRPr lang="en-GB" sz="800" b="1" dirty="0">
                <a:solidFill>
                  <a:srgbClr val="66FF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96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 smtClean="0"/>
              <a:t>De novo </a:t>
            </a:r>
            <a:r>
              <a:rPr lang="en-US" b="1" dirty="0" smtClean="0"/>
              <a:t>Assembly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2714" y="1517495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 novo </a:t>
            </a:r>
            <a:r>
              <a:rPr lang="en-US" dirty="0"/>
              <a:t>assembler can introduce errors in the assembly </a:t>
            </a:r>
          </a:p>
        </p:txBody>
      </p:sp>
      <p:sp>
        <p:nvSpPr>
          <p:cNvPr id="5" name="Rectangle 4"/>
          <p:cNvSpPr/>
          <p:nvPr/>
        </p:nvSpPr>
        <p:spPr>
          <a:xfrm>
            <a:off x="282713" y="5854173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79 reads (expected errors: 0.02; at least Q30 98.7%): 72 G and 7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9" y="1951479"/>
            <a:ext cx="6082748" cy="39266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11354" y="430350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SPADes</a:t>
            </a:r>
            <a:r>
              <a:rPr lang="en-US" b="1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40347" y="1914909"/>
            <a:ext cx="2325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bioinf.spbau.ru</a:t>
            </a:r>
            <a:r>
              <a:rPr lang="en-US" sz="1400" dirty="0"/>
              <a:t>/spades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02" y="430350"/>
            <a:ext cx="1297994" cy="1418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1925" y="59623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3.11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36343" y="2782222"/>
            <a:ext cx="5089985" cy="3625949"/>
            <a:chOff x="7725303" y="2796588"/>
            <a:chExt cx="5089985" cy="362594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6032" y="3170686"/>
              <a:ext cx="2268528" cy="282155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725303" y="6053205"/>
              <a:ext cx="50899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software.broadinstitute.org</a:t>
              </a:r>
              <a:r>
                <a:rPr lang="en-US" dirty="0"/>
                <a:t>/software/</a:t>
              </a:r>
              <a:r>
                <a:rPr lang="en-US" dirty="0" err="1"/>
                <a:t>pilon</a:t>
              </a:r>
              <a:r>
                <a:rPr lang="en-US" dirty="0"/>
                <a:t>/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88319" y="2796588"/>
              <a:ext cx="770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PILON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8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 smtClean="0"/>
              <a:t>mlst2 </a:t>
            </a:r>
            <a:r>
              <a:rPr lang="en-US" b="1" dirty="0" smtClean="0"/>
              <a:t>: quick and dirty contamination check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88152"/>
            <a:ext cx="978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MLST2: </a:t>
            </a:r>
            <a:r>
              <a:rPr lang="en-US" i="1" dirty="0" smtClean="0"/>
              <a:t>in silico  </a:t>
            </a:r>
            <a:r>
              <a:rPr lang="en-US" dirty="0" smtClean="0"/>
              <a:t>Multi Locus Sequence Typing from draft genomes (</a:t>
            </a:r>
            <a:r>
              <a:rPr lang="en-US" dirty="0" err="1" smtClean="0"/>
              <a:t>contigs</a:t>
            </a:r>
            <a:r>
              <a:rPr lang="en-US" dirty="0" smtClean="0"/>
              <a:t>). Very Fast implementation.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tseemann</a:t>
            </a:r>
            <a:r>
              <a:rPr lang="en-US" dirty="0"/>
              <a:t>/</a:t>
            </a:r>
            <a:r>
              <a:rPr lang="en-US" dirty="0" err="1"/>
              <a:t>mlst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001" y="2199836"/>
            <a:ext cx="2760299" cy="270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36901" y="5322326"/>
            <a:ext cx="43497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600" dirty="0" smtClean="0">
                <a:latin typeface="Trebuchet MS" charset="0"/>
              </a:rPr>
              <a:t>Allelic </a:t>
            </a:r>
            <a:r>
              <a:rPr lang="en-US" sz="1600" dirty="0">
                <a:latin typeface="Trebuchet MS" charset="0"/>
              </a:rPr>
              <a:t>profile: </a:t>
            </a:r>
            <a:endParaRPr lang="en-US" sz="1600" dirty="0"/>
          </a:p>
          <a:p>
            <a:pPr eaLnBrk="1" hangingPunct="1">
              <a:lnSpc>
                <a:spcPct val="95000"/>
              </a:lnSpc>
            </a:pPr>
            <a:r>
              <a:rPr lang="en-US" sz="1600" dirty="0">
                <a:latin typeface="Trebuchet MS" charset="0"/>
              </a:rPr>
              <a:t>   12 - 9 - 11 - 7 - 11 - 20 - 3</a:t>
            </a:r>
            <a:endParaRPr lang="en-US" sz="1600" dirty="0"/>
          </a:p>
          <a:p>
            <a:pPr eaLnBrk="1" hangingPunct="1">
              <a:lnSpc>
                <a:spcPct val="95000"/>
              </a:lnSpc>
            </a:pPr>
            <a:r>
              <a:rPr lang="en-US" sz="1600" dirty="0">
                <a:latin typeface="Trebuchet MS" charset="0"/>
              </a:rPr>
              <a:t> </a:t>
            </a:r>
            <a:endParaRPr lang="en-US" sz="1600" dirty="0"/>
          </a:p>
          <a:p>
            <a:pPr eaLnBrk="1" hangingPunct="1">
              <a:lnSpc>
                <a:spcPct val="95000"/>
              </a:lnSpc>
            </a:pPr>
            <a:r>
              <a:rPr lang="en-US" sz="1600" dirty="0">
                <a:latin typeface="Trebuchet MS" charset="0"/>
              </a:rPr>
              <a:t>Each allelic profile, </a:t>
            </a:r>
            <a:r>
              <a:rPr lang="en-US" sz="1600" dirty="0" smtClean="0">
                <a:latin typeface="Trebuchet MS" charset="0"/>
              </a:rPr>
              <a:t>aka  Sequence Type (ST), </a:t>
            </a:r>
          </a:p>
          <a:p>
            <a:pPr eaLnBrk="1" hangingPunct="1">
              <a:lnSpc>
                <a:spcPct val="95000"/>
              </a:lnSpc>
            </a:pPr>
            <a:r>
              <a:rPr lang="en-US" sz="1600" dirty="0" smtClean="0">
                <a:latin typeface="Trebuchet MS" charset="0"/>
              </a:rPr>
              <a:t>is </a:t>
            </a:r>
            <a:r>
              <a:rPr lang="en-US" sz="1600" dirty="0">
                <a:latin typeface="Trebuchet MS" charset="0"/>
              </a:rPr>
              <a:t>unequivocally identified by an integer.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36939" y="3200641"/>
            <a:ext cx="22574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dirty="0">
                <a:solidFill>
                  <a:srgbClr val="073763"/>
                </a:solidFill>
                <a:latin typeface="Trebuchet MS" charset="0"/>
              </a:rPr>
              <a:t>Bacterial </a:t>
            </a:r>
            <a:endParaRPr lang="en-US" sz="1800" dirty="0"/>
          </a:p>
          <a:p>
            <a:pPr algn="ctr" eaLnBrk="1" hangingPunct="1">
              <a:lnSpc>
                <a:spcPct val="95000"/>
              </a:lnSpc>
            </a:pPr>
            <a:r>
              <a:rPr lang="en-US" dirty="0">
                <a:solidFill>
                  <a:srgbClr val="073763"/>
                </a:solidFill>
                <a:latin typeface="Trebuchet MS" charset="0"/>
              </a:rPr>
              <a:t>chromosome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1478" y="1876670"/>
            <a:ext cx="379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uses all schemas in </a:t>
            </a:r>
            <a:r>
              <a:rPr lang="en-US" dirty="0" err="1" smtClean="0"/>
              <a:t>Pubmlst.org</a:t>
            </a:r>
            <a:r>
              <a:rPr lang="en-US" dirty="0" smtClean="0"/>
              <a:t>:</a:t>
            </a:r>
          </a:p>
          <a:p>
            <a:r>
              <a:rPr lang="en-US" dirty="0" smtClean="0"/>
              <a:t>Total of 118  bacterial species species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6901" y="4906296"/>
            <a:ext cx="4787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 charset="0"/>
              </a:rPr>
              <a:t>7 housekeeping genes define a MLST schema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9250" y="3300861"/>
            <a:ext cx="93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8198792" y="2956364"/>
            <a:ext cx="1285875" cy="11934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MLST Schemas 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501069" y="3200641"/>
            <a:ext cx="1540817" cy="60463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38517" y="4721630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7 hits 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5400000">
            <a:off x="8633771" y="4288874"/>
            <a:ext cx="415915" cy="29365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8633768" y="5118496"/>
            <a:ext cx="415915" cy="29365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88572" y="5486521"/>
            <a:ext cx="2906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Infer the species and schema</a:t>
            </a:r>
          </a:p>
          <a:p>
            <a:r>
              <a:rPr lang="en-US" dirty="0" smtClean="0"/>
              <a:t>Infer the allelic profile and 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257800" y="6163701"/>
            <a:ext cx="5728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Contaminated assemblies usually miss one or more </a:t>
            </a:r>
            <a:r>
              <a:rPr lang="en-US" b="1" smtClean="0"/>
              <a:t>genes </a:t>
            </a:r>
          </a:p>
          <a:p>
            <a:r>
              <a:rPr lang="en-US" b="1" dirty="0" smtClean="0"/>
              <a:t>or the schema can’t be assigned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4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798</Words>
  <Application>Microsoft Macintosh PowerPoint</Application>
  <PresentationFormat>Widescreen</PresentationFormat>
  <Paragraphs>187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Consolas</vt:lpstr>
      <vt:lpstr>ＭＳ Ｐゴシック</vt:lpstr>
      <vt:lpstr>Trebuchet MS</vt:lpstr>
      <vt:lpstr>Arial</vt:lpstr>
      <vt:lpstr>Tema do Office</vt:lpstr>
      <vt:lpstr>De novo assembly of bacterial genomes with INNUCA pipeline</vt:lpstr>
      <vt:lpstr>Whole Genome Sequencing: Need for QA/QC</vt:lpstr>
      <vt:lpstr>INNUca - INNUENDO QA/QC for reads and assembly</vt:lpstr>
      <vt:lpstr>Read quality</vt:lpstr>
      <vt:lpstr>Genome coverage depth</vt:lpstr>
      <vt:lpstr>Genome coverage depth</vt:lpstr>
      <vt:lpstr>Assembled genome</vt:lpstr>
      <vt:lpstr>De novo Assembly</vt:lpstr>
      <vt:lpstr>mlst2 : quick and dirty contamination check</vt:lpstr>
      <vt:lpstr>QA/QC: Whole Genome Sequencing context</vt:lpstr>
      <vt:lpstr>INNUca Benchmark</vt:lpstr>
      <vt:lpstr>INNUca output</vt:lpstr>
      <vt:lpstr>PowerPoint Presentation</vt:lpstr>
      <vt:lpstr>Acknowledgments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QA/QC and automatization of whole genome sequence analysis</dc:title>
  <dc:creator>Miguel Machado</dc:creator>
  <cp:lastModifiedBy>João André Nogueira Custódio Carriço</cp:lastModifiedBy>
  <cp:revision>152</cp:revision>
  <dcterms:created xsi:type="dcterms:W3CDTF">2017-07-05T10:33:35Z</dcterms:created>
  <dcterms:modified xsi:type="dcterms:W3CDTF">2017-12-10T20:15:34Z</dcterms:modified>
</cp:coreProperties>
</file>